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nva Sans" panose="020B0604020202020204" charset="0"/>
      <p:regular r:id="rId43"/>
    </p:embeddedFont>
    <p:embeddedFont>
      <p:font typeface="Canva Sans Bold" panose="020B0604020202020204" charset="0"/>
      <p:regular r:id="rId44"/>
    </p:embeddedFont>
    <p:embeddedFont>
      <p:font typeface="Lucky Bones" panose="020B0604020202020204" charset="0"/>
      <p:regular r:id="rId45"/>
    </p:embeddedFont>
    <p:embeddedFont>
      <p:font typeface="Now" panose="020B0604020202020204" charset="0"/>
      <p:regular r:id="rId46"/>
    </p:embeddedFont>
    <p:embeddedFont>
      <p:font typeface="Now Medium" panose="020B0604020202020204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svg"/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svg"/><Relationship Id="rId5" Type="http://schemas.openxmlformats.org/officeDocument/2006/relationships/image" Target="../media/image76.svg"/><Relationship Id="rId15" Type="http://schemas.openxmlformats.org/officeDocument/2006/relationships/image" Target="../media/image86.sv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svg"/><Relationship Id="rId1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svg"/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svg"/><Relationship Id="rId5" Type="http://schemas.openxmlformats.org/officeDocument/2006/relationships/image" Target="../media/image76.sv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svg"/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svg"/><Relationship Id="rId5" Type="http://schemas.openxmlformats.org/officeDocument/2006/relationships/image" Target="../media/image76.sv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75" r="-1097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92160" y="955481"/>
            <a:ext cx="15133684" cy="1395010"/>
            <a:chOff x="0" y="0"/>
            <a:chExt cx="3985826" cy="3674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85826" cy="367410"/>
            </a:xfrm>
            <a:custGeom>
              <a:avLst/>
              <a:gdLst/>
              <a:ahLst/>
              <a:cxnLst/>
              <a:rect l="l" t="t" r="r" b="b"/>
              <a:pathLst>
                <a:path w="3985826" h="367410">
                  <a:moveTo>
                    <a:pt x="26090" y="0"/>
                  </a:moveTo>
                  <a:lnTo>
                    <a:pt x="3959736" y="0"/>
                  </a:lnTo>
                  <a:cubicBezTo>
                    <a:pt x="3974145" y="0"/>
                    <a:pt x="3985826" y="11681"/>
                    <a:pt x="3985826" y="26090"/>
                  </a:cubicBezTo>
                  <a:lnTo>
                    <a:pt x="3985826" y="341320"/>
                  </a:lnTo>
                  <a:cubicBezTo>
                    <a:pt x="3985826" y="355729"/>
                    <a:pt x="3974145" y="367410"/>
                    <a:pt x="3959736" y="367410"/>
                  </a:cubicBezTo>
                  <a:lnTo>
                    <a:pt x="26090" y="367410"/>
                  </a:lnTo>
                  <a:cubicBezTo>
                    <a:pt x="11681" y="367410"/>
                    <a:pt x="0" y="355729"/>
                    <a:pt x="0" y="341320"/>
                  </a:cubicBezTo>
                  <a:lnTo>
                    <a:pt x="0" y="26090"/>
                  </a:lnTo>
                  <a:cubicBezTo>
                    <a:pt x="0" y="11681"/>
                    <a:pt x="11681" y="0"/>
                    <a:pt x="26090" y="0"/>
                  </a:cubicBezTo>
                  <a:close/>
                </a:path>
              </a:pathLst>
            </a:custGeom>
            <a:solidFill>
              <a:srgbClr val="D9D9D9">
                <a:alpha val="9568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985826" cy="405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80518" y="7377003"/>
            <a:ext cx="5381112" cy="2257822"/>
            <a:chOff x="0" y="0"/>
            <a:chExt cx="1472034" cy="617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2034" cy="617640"/>
            </a:xfrm>
            <a:custGeom>
              <a:avLst/>
              <a:gdLst/>
              <a:ahLst/>
              <a:cxnLst/>
              <a:rect l="l" t="t" r="r" b="b"/>
              <a:pathLst>
                <a:path w="1472034" h="617640">
                  <a:moveTo>
                    <a:pt x="1392616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538222"/>
                  </a:lnTo>
                  <a:cubicBezTo>
                    <a:pt x="43699" y="538222"/>
                    <a:pt x="79418" y="573561"/>
                    <a:pt x="79418" y="617640"/>
                  </a:cubicBezTo>
                  <a:lnTo>
                    <a:pt x="1392616" y="617640"/>
                  </a:lnTo>
                  <a:cubicBezTo>
                    <a:pt x="1392616" y="573941"/>
                    <a:pt x="1427955" y="538222"/>
                    <a:pt x="1472034" y="538222"/>
                  </a:cubicBezTo>
                  <a:lnTo>
                    <a:pt x="1472034" y="79418"/>
                  </a:lnTo>
                  <a:cubicBezTo>
                    <a:pt x="1428334" y="79418"/>
                    <a:pt x="1392616" y="44079"/>
                    <a:pt x="139261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38100" y="0"/>
              <a:ext cx="1395834" cy="579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39"/>
                </a:lnSpc>
              </a:pPr>
              <a:r>
                <a:rPr lang="en-US" sz="2099" dirty="0">
                  <a:solidFill>
                    <a:srgbClr val="000000"/>
                  </a:solidFill>
                  <a:latin typeface="Canva Sans Bold"/>
                </a:rPr>
                <a:t>Abhishek Hyangol [KCE076BCT003]</a:t>
              </a:r>
            </a:p>
            <a:p>
              <a:pPr>
                <a:lnSpc>
                  <a:spcPts val="2939"/>
                </a:lnSpc>
              </a:pPr>
              <a:r>
                <a:rPr lang="en-US" sz="2099" dirty="0">
                  <a:solidFill>
                    <a:srgbClr val="000000"/>
                  </a:solidFill>
                  <a:latin typeface="Canva Sans Bold"/>
                </a:rPr>
                <a:t>Amit Shrestha [KCE076BCT004]</a:t>
              </a:r>
            </a:p>
            <a:p>
              <a:pPr>
                <a:lnSpc>
                  <a:spcPts val="2939"/>
                </a:lnSpc>
              </a:pPr>
              <a:r>
                <a:rPr lang="en-US" sz="2099" dirty="0">
                  <a:solidFill>
                    <a:srgbClr val="000000"/>
                  </a:solidFill>
                  <a:latin typeface="Canva Sans Bold"/>
                </a:rPr>
                <a:t>Anuj Gaida [KCE076BCT007]</a:t>
              </a:r>
            </a:p>
            <a:p>
              <a:pPr>
                <a:lnSpc>
                  <a:spcPts val="2939"/>
                </a:lnSpc>
              </a:pPr>
              <a:r>
                <a:rPr lang="en-US" sz="2099" dirty="0">
                  <a:solidFill>
                    <a:srgbClr val="000000"/>
                  </a:solidFill>
                  <a:latin typeface="Canva Sans Bold"/>
                </a:rPr>
                <a:t>Safal Raj </a:t>
              </a:r>
              <a:r>
                <a:rPr lang="en-US" sz="2099" dirty="0" err="1">
                  <a:solidFill>
                    <a:srgbClr val="000000"/>
                  </a:solidFill>
                  <a:latin typeface="Canva Sans Bold"/>
                </a:rPr>
                <a:t>Manandhar</a:t>
              </a:r>
              <a:r>
                <a:rPr lang="en-US" sz="2099" dirty="0">
                  <a:solidFill>
                    <a:srgbClr val="000000"/>
                  </a:solidFill>
                  <a:latin typeface="Canva Sans Bold"/>
                </a:rPr>
                <a:t> [KCE076BCT033]</a:t>
              </a:r>
            </a:p>
            <a:p>
              <a:pPr>
                <a:lnSpc>
                  <a:spcPts val="2659"/>
                </a:lnSpc>
              </a:pPr>
              <a:endParaRPr lang="en-US" sz="2099" dirty="0">
                <a:solidFill>
                  <a:srgbClr val="000000"/>
                </a:solidFill>
                <a:latin typeface="Canva Sans Bold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19378" y="7377003"/>
            <a:ext cx="4063276" cy="571074"/>
            <a:chOff x="0" y="0"/>
            <a:chExt cx="1070163" cy="1504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0163" cy="150406"/>
            </a:xfrm>
            <a:custGeom>
              <a:avLst/>
              <a:gdLst/>
              <a:ahLst/>
              <a:cxnLst/>
              <a:rect l="l" t="t" r="r" b="b"/>
              <a:pathLst>
                <a:path w="1070163" h="150406">
                  <a:moveTo>
                    <a:pt x="75203" y="0"/>
                  </a:moveTo>
                  <a:lnTo>
                    <a:pt x="994960" y="0"/>
                  </a:lnTo>
                  <a:cubicBezTo>
                    <a:pt x="1036493" y="0"/>
                    <a:pt x="1070163" y="33670"/>
                    <a:pt x="1070163" y="75203"/>
                  </a:cubicBezTo>
                  <a:lnTo>
                    <a:pt x="1070163" y="75203"/>
                  </a:lnTo>
                  <a:cubicBezTo>
                    <a:pt x="1070163" y="95148"/>
                    <a:pt x="1062240" y="114277"/>
                    <a:pt x="1048137" y="128380"/>
                  </a:cubicBezTo>
                  <a:cubicBezTo>
                    <a:pt x="1034033" y="142483"/>
                    <a:pt x="1014905" y="150406"/>
                    <a:pt x="994960" y="150406"/>
                  </a:cubicBezTo>
                  <a:lnTo>
                    <a:pt x="75203" y="150406"/>
                  </a:lnTo>
                  <a:cubicBezTo>
                    <a:pt x="55258" y="150406"/>
                    <a:pt x="36130" y="142483"/>
                    <a:pt x="22027" y="128380"/>
                  </a:cubicBezTo>
                  <a:cubicBezTo>
                    <a:pt x="7923" y="114277"/>
                    <a:pt x="0" y="95148"/>
                    <a:pt x="0" y="75203"/>
                  </a:cubicBezTo>
                  <a:lnTo>
                    <a:pt x="0" y="75203"/>
                  </a:lnTo>
                  <a:cubicBezTo>
                    <a:pt x="0" y="55258"/>
                    <a:pt x="7923" y="36130"/>
                    <a:pt x="22027" y="22027"/>
                  </a:cubicBezTo>
                  <a:cubicBezTo>
                    <a:pt x="36130" y="7923"/>
                    <a:pt x="55258" y="0"/>
                    <a:pt x="75203" y="0"/>
                  </a:cubicBezTo>
                  <a:close/>
                </a:path>
              </a:pathLst>
            </a:custGeom>
            <a:solidFill>
              <a:srgbClr val="D9D9D9">
                <a:alpha val="47843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70163" cy="188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780953" y="7480101"/>
            <a:ext cx="3749796" cy="296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5"/>
              </a:lnSpc>
              <a:spcBef>
                <a:spcPct val="0"/>
              </a:spcBef>
            </a:pPr>
            <a:r>
              <a:rPr lang="en-US" sz="1768">
                <a:solidFill>
                  <a:srgbClr val="000000"/>
                </a:solidFill>
                <a:latin typeface="Lucky Bones"/>
              </a:rPr>
              <a:t>KHWOPA COLLEGE OF ENGINEERING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35785" y="970506"/>
            <a:ext cx="15290059" cy="1412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6"/>
              </a:lnSpc>
              <a:spcBef>
                <a:spcPct val="0"/>
              </a:spcBef>
            </a:pPr>
            <a:r>
              <a:rPr lang="en-US" sz="4033">
                <a:solidFill>
                  <a:srgbClr val="000000"/>
                </a:solidFill>
                <a:latin typeface="Lucky Bones"/>
              </a:rPr>
              <a:t>AR Tour Companion: Enhancing Travel Experiences with Voice  Assistance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65980" y="1933168"/>
            <a:ext cx="11572566" cy="7871199"/>
            <a:chOff x="0" y="0"/>
            <a:chExt cx="3047919" cy="20730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47919" cy="2073073"/>
            </a:xfrm>
            <a:custGeom>
              <a:avLst/>
              <a:gdLst/>
              <a:ahLst/>
              <a:cxnLst/>
              <a:rect l="l" t="t" r="r" b="b"/>
              <a:pathLst>
                <a:path w="3047919" h="2073073">
                  <a:moveTo>
                    <a:pt x="0" y="0"/>
                  </a:moveTo>
                  <a:lnTo>
                    <a:pt x="3047919" y="0"/>
                  </a:lnTo>
                  <a:lnTo>
                    <a:pt x="3047919" y="2073073"/>
                  </a:lnTo>
                  <a:lnTo>
                    <a:pt x="0" y="2073073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47919" cy="211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8421" y="362921"/>
            <a:ext cx="9979310" cy="1322354"/>
            <a:chOff x="0" y="0"/>
            <a:chExt cx="2628296" cy="3482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28296" cy="348274"/>
            </a:xfrm>
            <a:custGeom>
              <a:avLst/>
              <a:gdLst/>
              <a:ahLst/>
              <a:cxnLst/>
              <a:rect l="l" t="t" r="r" b="b"/>
              <a:pathLst>
                <a:path w="2628296" h="348274">
                  <a:moveTo>
                    <a:pt x="39566" y="0"/>
                  </a:moveTo>
                  <a:lnTo>
                    <a:pt x="2588730" y="0"/>
                  </a:lnTo>
                  <a:cubicBezTo>
                    <a:pt x="2610581" y="0"/>
                    <a:pt x="2628296" y="17714"/>
                    <a:pt x="2628296" y="39566"/>
                  </a:cubicBezTo>
                  <a:lnTo>
                    <a:pt x="2628296" y="308709"/>
                  </a:lnTo>
                  <a:cubicBezTo>
                    <a:pt x="2628296" y="330560"/>
                    <a:pt x="2610581" y="348274"/>
                    <a:pt x="2588730" y="348274"/>
                  </a:cubicBezTo>
                  <a:lnTo>
                    <a:pt x="39566" y="348274"/>
                  </a:lnTo>
                  <a:cubicBezTo>
                    <a:pt x="17714" y="348274"/>
                    <a:pt x="0" y="330560"/>
                    <a:pt x="0" y="308709"/>
                  </a:cubicBezTo>
                  <a:lnTo>
                    <a:pt x="0" y="39566"/>
                  </a:lnTo>
                  <a:cubicBezTo>
                    <a:pt x="0" y="17714"/>
                    <a:pt x="17714" y="0"/>
                    <a:pt x="39566" y="0"/>
                  </a:cubicBezTo>
                  <a:close/>
                </a:path>
              </a:pathLst>
            </a:custGeom>
            <a:solidFill>
              <a:srgbClr val="CAD1DA">
                <a:alpha val="8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628296" cy="386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884702" y="229571"/>
            <a:ext cx="12778601" cy="1240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4"/>
              </a:lnSpc>
            </a:pPr>
            <a:r>
              <a:rPr lang="en-US" sz="7302">
                <a:solidFill>
                  <a:srgbClr val="000000"/>
                </a:solidFill>
                <a:latin typeface="Canva Sans Bold"/>
              </a:rPr>
              <a:t>USECASE DIAGRAM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8700" y="1451282"/>
            <a:ext cx="913209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3655388" y="1933168"/>
            <a:ext cx="9975818" cy="7994179"/>
          </a:xfrm>
          <a:custGeom>
            <a:avLst/>
            <a:gdLst/>
            <a:ahLst/>
            <a:cxnLst/>
            <a:rect l="l" t="t" r="r" b="b"/>
            <a:pathLst>
              <a:path w="9975818" h="7994179">
                <a:moveTo>
                  <a:pt x="0" y="0"/>
                </a:moveTo>
                <a:lnTo>
                  <a:pt x="9975818" y="0"/>
                </a:lnTo>
                <a:lnTo>
                  <a:pt x="9975818" y="7994179"/>
                </a:lnTo>
                <a:lnTo>
                  <a:pt x="0" y="799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56" b="-1456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6259486" y="8824802"/>
            <a:ext cx="2341021" cy="1998680"/>
            <a:chOff x="0" y="0"/>
            <a:chExt cx="616565" cy="5264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6565" cy="526401"/>
            </a:xfrm>
            <a:custGeom>
              <a:avLst/>
              <a:gdLst/>
              <a:ahLst/>
              <a:cxnLst/>
              <a:rect l="l" t="t" r="r" b="b"/>
              <a:pathLst>
                <a:path w="616565" h="526401">
                  <a:moveTo>
                    <a:pt x="0" y="0"/>
                  </a:moveTo>
                  <a:lnTo>
                    <a:pt x="616565" y="0"/>
                  </a:lnTo>
                  <a:lnTo>
                    <a:pt x="616565" y="526401"/>
                  </a:lnTo>
                  <a:lnTo>
                    <a:pt x="0" y="526401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616565" cy="564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628682" y="8860127"/>
            <a:ext cx="1299336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15998" y="1849804"/>
            <a:ext cx="11644955" cy="8271347"/>
            <a:chOff x="0" y="0"/>
            <a:chExt cx="2870486" cy="21784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70486" cy="2178462"/>
            </a:xfrm>
            <a:custGeom>
              <a:avLst/>
              <a:gdLst/>
              <a:ahLst/>
              <a:cxnLst/>
              <a:rect l="l" t="t" r="r" b="b"/>
              <a:pathLst>
                <a:path w="2870486" h="2178462">
                  <a:moveTo>
                    <a:pt x="0" y="0"/>
                  </a:moveTo>
                  <a:lnTo>
                    <a:pt x="2870486" y="0"/>
                  </a:lnTo>
                  <a:lnTo>
                    <a:pt x="2870486" y="2178462"/>
                  </a:lnTo>
                  <a:lnTo>
                    <a:pt x="0" y="217846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70486" cy="2216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8421" y="362921"/>
            <a:ext cx="9979310" cy="1322354"/>
            <a:chOff x="0" y="0"/>
            <a:chExt cx="2628296" cy="3482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28296" cy="348274"/>
            </a:xfrm>
            <a:custGeom>
              <a:avLst/>
              <a:gdLst/>
              <a:ahLst/>
              <a:cxnLst/>
              <a:rect l="l" t="t" r="r" b="b"/>
              <a:pathLst>
                <a:path w="2628296" h="348274">
                  <a:moveTo>
                    <a:pt x="39566" y="0"/>
                  </a:moveTo>
                  <a:lnTo>
                    <a:pt x="2588730" y="0"/>
                  </a:lnTo>
                  <a:cubicBezTo>
                    <a:pt x="2610581" y="0"/>
                    <a:pt x="2628296" y="17714"/>
                    <a:pt x="2628296" y="39566"/>
                  </a:cubicBezTo>
                  <a:lnTo>
                    <a:pt x="2628296" y="308709"/>
                  </a:lnTo>
                  <a:cubicBezTo>
                    <a:pt x="2628296" y="330560"/>
                    <a:pt x="2610581" y="348274"/>
                    <a:pt x="2588730" y="348274"/>
                  </a:cubicBezTo>
                  <a:lnTo>
                    <a:pt x="39566" y="348274"/>
                  </a:lnTo>
                  <a:cubicBezTo>
                    <a:pt x="17714" y="348274"/>
                    <a:pt x="0" y="330560"/>
                    <a:pt x="0" y="308709"/>
                  </a:cubicBezTo>
                  <a:lnTo>
                    <a:pt x="0" y="39566"/>
                  </a:lnTo>
                  <a:cubicBezTo>
                    <a:pt x="0" y="17714"/>
                    <a:pt x="17714" y="0"/>
                    <a:pt x="39566" y="0"/>
                  </a:cubicBezTo>
                  <a:close/>
                </a:path>
              </a:pathLst>
            </a:custGeom>
            <a:solidFill>
              <a:srgbClr val="CAD1DA">
                <a:alpha val="8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628296" cy="386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884702" y="229571"/>
            <a:ext cx="12778601" cy="1240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4"/>
              </a:lnSpc>
            </a:pPr>
            <a:r>
              <a:rPr lang="en-US" sz="7302">
                <a:solidFill>
                  <a:srgbClr val="000000"/>
                </a:solidFill>
                <a:latin typeface="Canva Sans Bold"/>
              </a:rPr>
              <a:t>Sequence Diagram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8700" y="1451282"/>
            <a:ext cx="913209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6240436" y="8824802"/>
            <a:ext cx="2341021" cy="1998680"/>
            <a:chOff x="0" y="0"/>
            <a:chExt cx="616565" cy="5264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6565" cy="526401"/>
            </a:xfrm>
            <a:custGeom>
              <a:avLst/>
              <a:gdLst/>
              <a:ahLst/>
              <a:cxnLst/>
              <a:rect l="l" t="t" r="r" b="b"/>
              <a:pathLst>
                <a:path w="616565" h="526401">
                  <a:moveTo>
                    <a:pt x="0" y="0"/>
                  </a:moveTo>
                  <a:lnTo>
                    <a:pt x="616565" y="0"/>
                  </a:lnTo>
                  <a:lnTo>
                    <a:pt x="616565" y="526401"/>
                  </a:lnTo>
                  <a:lnTo>
                    <a:pt x="0" y="526401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616565" cy="564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609632" y="8860127"/>
            <a:ext cx="1299336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10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B727F7-6167-4014-94BA-F85D41A17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047" y="1939955"/>
            <a:ext cx="11449504" cy="84160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65980" y="1718017"/>
            <a:ext cx="9079934" cy="8479440"/>
            <a:chOff x="0" y="0"/>
            <a:chExt cx="2391423" cy="22332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1423" cy="2233268"/>
            </a:xfrm>
            <a:custGeom>
              <a:avLst/>
              <a:gdLst/>
              <a:ahLst/>
              <a:cxnLst/>
              <a:rect l="l" t="t" r="r" b="b"/>
              <a:pathLst>
                <a:path w="2391423" h="2233268">
                  <a:moveTo>
                    <a:pt x="0" y="0"/>
                  </a:moveTo>
                  <a:lnTo>
                    <a:pt x="2391423" y="0"/>
                  </a:lnTo>
                  <a:lnTo>
                    <a:pt x="2391423" y="2233268"/>
                  </a:lnTo>
                  <a:lnTo>
                    <a:pt x="0" y="2233268"/>
                  </a:lnTo>
                  <a:close/>
                </a:path>
              </a:pathLst>
            </a:custGeom>
            <a:solidFill>
              <a:srgbClr val="D5D5D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91423" cy="22713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8421" y="362921"/>
            <a:ext cx="9845927" cy="1238990"/>
            <a:chOff x="0" y="0"/>
            <a:chExt cx="2593166" cy="3263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93166" cy="326318"/>
            </a:xfrm>
            <a:custGeom>
              <a:avLst/>
              <a:gdLst/>
              <a:ahLst/>
              <a:cxnLst/>
              <a:rect l="l" t="t" r="r" b="b"/>
              <a:pathLst>
                <a:path w="2593166" h="326318">
                  <a:moveTo>
                    <a:pt x="40102" y="0"/>
                  </a:moveTo>
                  <a:lnTo>
                    <a:pt x="2553065" y="0"/>
                  </a:lnTo>
                  <a:cubicBezTo>
                    <a:pt x="2575212" y="0"/>
                    <a:pt x="2593166" y="17954"/>
                    <a:pt x="2593166" y="40102"/>
                  </a:cubicBezTo>
                  <a:lnTo>
                    <a:pt x="2593166" y="286217"/>
                  </a:lnTo>
                  <a:cubicBezTo>
                    <a:pt x="2593166" y="296852"/>
                    <a:pt x="2588941" y="307052"/>
                    <a:pt x="2581421" y="314573"/>
                  </a:cubicBezTo>
                  <a:cubicBezTo>
                    <a:pt x="2573900" y="322093"/>
                    <a:pt x="2563700" y="326318"/>
                    <a:pt x="2553065" y="326318"/>
                  </a:cubicBezTo>
                  <a:lnTo>
                    <a:pt x="40102" y="326318"/>
                  </a:lnTo>
                  <a:cubicBezTo>
                    <a:pt x="17954" y="326318"/>
                    <a:pt x="0" y="308364"/>
                    <a:pt x="0" y="286217"/>
                  </a:cubicBezTo>
                  <a:lnTo>
                    <a:pt x="0" y="40102"/>
                  </a:lnTo>
                  <a:cubicBezTo>
                    <a:pt x="0" y="29466"/>
                    <a:pt x="4225" y="19266"/>
                    <a:pt x="11746" y="11746"/>
                  </a:cubicBezTo>
                  <a:cubicBezTo>
                    <a:pt x="19266" y="4225"/>
                    <a:pt x="29466" y="0"/>
                    <a:pt x="40102" y="0"/>
                  </a:cubicBezTo>
                  <a:close/>
                </a:path>
              </a:pathLst>
            </a:custGeom>
            <a:solidFill>
              <a:srgbClr val="CAD1DA">
                <a:alpha val="8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593166" cy="3644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82506" y="384292"/>
            <a:ext cx="9875261" cy="106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5"/>
              </a:lnSpc>
            </a:pPr>
            <a:r>
              <a:rPr lang="en-US" sz="6282">
                <a:solidFill>
                  <a:srgbClr val="000000"/>
                </a:solidFill>
                <a:latin typeface="Canva Sans Bold"/>
              </a:rPr>
              <a:t>FLOWCHART DIAGRAM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8700" y="1451282"/>
            <a:ext cx="913209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6240436" y="8824802"/>
            <a:ext cx="2341021" cy="1998680"/>
            <a:chOff x="0" y="0"/>
            <a:chExt cx="616565" cy="5264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6565" cy="526401"/>
            </a:xfrm>
            <a:custGeom>
              <a:avLst/>
              <a:gdLst/>
              <a:ahLst/>
              <a:cxnLst/>
              <a:rect l="l" t="t" r="r" b="b"/>
              <a:pathLst>
                <a:path w="616565" h="526401">
                  <a:moveTo>
                    <a:pt x="0" y="0"/>
                  </a:moveTo>
                  <a:lnTo>
                    <a:pt x="616565" y="0"/>
                  </a:lnTo>
                  <a:lnTo>
                    <a:pt x="616565" y="526401"/>
                  </a:lnTo>
                  <a:lnTo>
                    <a:pt x="0" y="526401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616565" cy="564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4266299" y="1718017"/>
            <a:ext cx="6808130" cy="8479440"/>
          </a:xfrm>
          <a:custGeom>
            <a:avLst/>
            <a:gdLst/>
            <a:ahLst/>
            <a:cxnLst/>
            <a:rect l="l" t="t" r="r" b="b"/>
            <a:pathLst>
              <a:path w="6808130" h="8479440">
                <a:moveTo>
                  <a:pt x="0" y="0"/>
                </a:moveTo>
                <a:lnTo>
                  <a:pt x="6808130" y="0"/>
                </a:lnTo>
                <a:lnTo>
                  <a:pt x="6808130" y="8479439"/>
                </a:lnTo>
                <a:lnTo>
                  <a:pt x="0" y="8479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6609632" y="8860127"/>
            <a:ext cx="1299336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74109" y="2024026"/>
            <a:ext cx="9921956" cy="7954564"/>
            <a:chOff x="0" y="0"/>
            <a:chExt cx="2613190" cy="20950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13190" cy="2095029"/>
            </a:xfrm>
            <a:custGeom>
              <a:avLst/>
              <a:gdLst/>
              <a:ahLst/>
              <a:cxnLst/>
              <a:rect l="l" t="t" r="r" b="b"/>
              <a:pathLst>
                <a:path w="2613190" h="2095029">
                  <a:moveTo>
                    <a:pt x="0" y="0"/>
                  </a:moveTo>
                  <a:lnTo>
                    <a:pt x="2613190" y="0"/>
                  </a:lnTo>
                  <a:lnTo>
                    <a:pt x="2613190" y="2095029"/>
                  </a:lnTo>
                  <a:lnTo>
                    <a:pt x="0" y="2095029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13190" cy="2133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8421" y="362921"/>
            <a:ext cx="12882785" cy="1377979"/>
            <a:chOff x="0" y="0"/>
            <a:chExt cx="3392997" cy="3629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92997" cy="362925"/>
            </a:xfrm>
            <a:custGeom>
              <a:avLst/>
              <a:gdLst/>
              <a:ahLst/>
              <a:cxnLst/>
              <a:rect l="l" t="t" r="r" b="b"/>
              <a:pathLst>
                <a:path w="3392997" h="362925">
                  <a:moveTo>
                    <a:pt x="30648" y="0"/>
                  </a:moveTo>
                  <a:lnTo>
                    <a:pt x="3362349" y="0"/>
                  </a:lnTo>
                  <a:cubicBezTo>
                    <a:pt x="3370477" y="0"/>
                    <a:pt x="3378273" y="3229"/>
                    <a:pt x="3384021" y="8977"/>
                  </a:cubicBezTo>
                  <a:cubicBezTo>
                    <a:pt x="3389768" y="14724"/>
                    <a:pt x="3392997" y="22520"/>
                    <a:pt x="3392997" y="30648"/>
                  </a:cubicBezTo>
                  <a:lnTo>
                    <a:pt x="3392997" y="332276"/>
                  </a:lnTo>
                  <a:cubicBezTo>
                    <a:pt x="3392997" y="349203"/>
                    <a:pt x="3379276" y="362925"/>
                    <a:pt x="3362349" y="362925"/>
                  </a:cubicBezTo>
                  <a:lnTo>
                    <a:pt x="30648" y="362925"/>
                  </a:lnTo>
                  <a:cubicBezTo>
                    <a:pt x="22520" y="362925"/>
                    <a:pt x="14724" y="359696"/>
                    <a:pt x="8977" y="353948"/>
                  </a:cubicBezTo>
                  <a:cubicBezTo>
                    <a:pt x="3229" y="348200"/>
                    <a:pt x="0" y="340405"/>
                    <a:pt x="0" y="332276"/>
                  </a:cubicBezTo>
                  <a:lnTo>
                    <a:pt x="0" y="30648"/>
                  </a:lnTo>
                  <a:cubicBezTo>
                    <a:pt x="0" y="13722"/>
                    <a:pt x="13722" y="0"/>
                    <a:pt x="30648" y="0"/>
                  </a:cubicBezTo>
                  <a:close/>
                </a:path>
              </a:pathLst>
            </a:custGeom>
            <a:solidFill>
              <a:srgbClr val="CAD1DA">
                <a:alpha val="8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392997" cy="40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99179" y="210521"/>
            <a:ext cx="12778601" cy="1240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4"/>
              </a:lnSpc>
            </a:pPr>
            <a:r>
              <a:rPr lang="en-US" sz="7302">
                <a:solidFill>
                  <a:srgbClr val="000000"/>
                </a:solidFill>
                <a:latin typeface="Canva Sans Bold"/>
              </a:rPr>
              <a:t>SYSTEM BLOCK DIAGRAM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8700" y="1451282"/>
            <a:ext cx="1195037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2974109" y="2024026"/>
            <a:ext cx="9529295" cy="8262974"/>
          </a:xfrm>
          <a:custGeom>
            <a:avLst/>
            <a:gdLst/>
            <a:ahLst/>
            <a:cxnLst/>
            <a:rect l="l" t="t" r="r" b="b"/>
            <a:pathLst>
              <a:path w="9529295" h="8262974">
                <a:moveTo>
                  <a:pt x="0" y="0"/>
                </a:moveTo>
                <a:lnTo>
                  <a:pt x="9529295" y="0"/>
                </a:lnTo>
                <a:lnTo>
                  <a:pt x="9529295" y="8262974"/>
                </a:lnTo>
                <a:lnTo>
                  <a:pt x="0" y="8262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6240436" y="8824802"/>
            <a:ext cx="2341021" cy="1998680"/>
            <a:chOff x="0" y="0"/>
            <a:chExt cx="616565" cy="5264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6565" cy="526401"/>
            </a:xfrm>
            <a:custGeom>
              <a:avLst/>
              <a:gdLst/>
              <a:ahLst/>
              <a:cxnLst/>
              <a:rect l="l" t="t" r="r" b="b"/>
              <a:pathLst>
                <a:path w="616565" h="526401">
                  <a:moveTo>
                    <a:pt x="0" y="0"/>
                  </a:moveTo>
                  <a:lnTo>
                    <a:pt x="616565" y="0"/>
                  </a:lnTo>
                  <a:lnTo>
                    <a:pt x="616565" y="526401"/>
                  </a:lnTo>
                  <a:lnTo>
                    <a:pt x="0" y="526401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616565" cy="564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609632" y="8860127"/>
            <a:ext cx="1299336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1953" y="2281233"/>
            <a:ext cx="14819991" cy="7356406"/>
            <a:chOff x="0" y="0"/>
            <a:chExt cx="3903208" cy="19374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3207" cy="1937490"/>
            </a:xfrm>
            <a:custGeom>
              <a:avLst/>
              <a:gdLst/>
              <a:ahLst/>
              <a:cxnLst/>
              <a:rect l="l" t="t" r="r" b="b"/>
              <a:pathLst>
                <a:path w="3903207" h="1937490">
                  <a:moveTo>
                    <a:pt x="0" y="0"/>
                  </a:moveTo>
                  <a:lnTo>
                    <a:pt x="3903207" y="0"/>
                  </a:lnTo>
                  <a:lnTo>
                    <a:pt x="3903207" y="1937490"/>
                  </a:lnTo>
                  <a:lnTo>
                    <a:pt x="0" y="193749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3208" cy="1975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7424" y="128928"/>
            <a:ext cx="13180492" cy="1205644"/>
            <a:chOff x="0" y="0"/>
            <a:chExt cx="3471405" cy="3175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71405" cy="317536"/>
            </a:xfrm>
            <a:custGeom>
              <a:avLst/>
              <a:gdLst/>
              <a:ahLst/>
              <a:cxnLst/>
              <a:rect l="l" t="t" r="r" b="b"/>
              <a:pathLst>
                <a:path w="3471405" h="317536">
                  <a:moveTo>
                    <a:pt x="29956" y="0"/>
                  </a:moveTo>
                  <a:lnTo>
                    <a:pt x="3441449" y="0"/>
                  </a:lnTo>
                  <a:cubicBezTo>
                    <a:pt x="3457993" y="0"/>
                    <a:pt x="3471405" y="13412"/>
                    <a:pt x="3471405" y="29956"/>
                  </a:cubicBezTo>
                  <a:lnTo>
                    <a:pt x="3471405" y="287580"/>
                  </a:lnTo>
                  <a:cubicBezTo>
                    <a:pt x="3471405" y="304124"/>
                    <a:pt x="3457993" y="317536"/>
                    <a:pt x="3441449" y="317536"/>
                  </a:cubicBezTo>
                  <a:lnTo>
                    <a:pt x="29956" y="317536"/>
                  </a:lnTo>
                  <a:cubicBezTo>
                    <a:pt x="13412" y="317536"/>
                    <a:pt x="0" y="304124"/>
                    <a:pt x="0" y="287580"/>
                  </a:cubicBezTo>
                  <a:lnTo>
                    <a:pt x="0" y="29956"/>
                  </a:lnTo>
                  <a:cubicBezTo>
                    <a:pt x="0" y="13412"/>
                    <a:pt x="13412" y="0"/>
                    <a:pt x="29956" y="0"/>
                  </a:cubicBezTo>
                  <a:close/>
                </a:path>
              </a:pathLst>
            </a:custGeom>
            <a:solidFill>
              <a:srgbClr val="CAD1DA">
                <a:alpha val="8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471405" cy="355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58611" y="267671"/>
            <a:ext cx="12972595" cy="76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6"/>
              </a:lnSpc>
            </a:pPr>
            <a:r>
              <a:rPr lang="en-US" sz="4390">
                <a:solidFill>
                  <a:srgbClr val="000000"/>
                </a:solidFill>
                <a:latin typeface="Canva Sans Bold"/>
              </a:rPr>
              <a:t>MONUMENT RECOGNITION BLOCK DIAGRAM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8700" y="1047750"/>
            <a:ext cx="1231688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038817" y="2778729"/>
            <a:ext cx="14366264" cy="6479571"/>
          </a:xfrm>
          <a:custGeom>
            <a:avLst/>
            <a:gdLst/>
            <a:ahLst/>
            <a:cxnLst/>
            <a:rect l="l" t="t" r="r" b="b"/>
            <a:pathLst>
              <a:path w="14366264" h="6479571">
                <a:moveTo>
                  <a:pt x="0" y="0"/>
                </a:moveTo>
                <a:lnTo>
                  <a:pt x="14366264" y="0"/>
                </a:lnTo>
                <a:lnTo>
                  <a:pt x="14366264" y="6479571"/>
                </a:lnTo>
                <a:lnTo>
                  <a:pt x="0" y="647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6240436" y="8824802"/>
            <a:ext cx="2341021" cy="1998680"/>
            <a:chOff x="0" y="0"/>
            <a:chExt cx="616565" cy="5264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6565" cy="526401"/>
            </a:xfrm>
            <a:custGeom>
              <a:avLst/>
              <a:gdLst/>
              <a:ahLst/>
              <a:cxnLst/>
              <a:rect l="l" t="t" r="r" b="b"/>
              <a:pathLst>
                <a:path w="616565" h="526401">
                  <a:moveTo>
                    <a:pt x="0" y="0"/>
                  </a:moveTo>
                  <a:lnTo>
                    <a:pt x="616565" y="0"/>
                  </a:lnTo>
                  <a:lnTo>
                    <a:pt x="616565" y="526401"/>
                  </a:lnTo>
                  <a:lnTo>
                    <a:pt x="0" y="526401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616565" cy="564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609632" y="8860127"/>
            <a:ext cx="1299336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41147" y="1814394"/>
            <a:ext cx="10218293" cy="8306757"/>
            <a:chOff x="0" y="0"/>
            <a:chExt cx="2691238" cy="21877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91238" cy="2187788"/>
            </a:xfrm>
            <a:custGeom>
              <a:avLst/>
              <a:gdLst/>
              <a:ahLst/>
              <a:cxnLst/>
              <a:rect l="l" t="t" r="r" b="b"/>
              <a:pathLst>
                <a:path w="2691238" h="2187788">
                  <a:moveTo>
                    <a:pt x="0" y="0"/>
                  </a:moveTo>
                  <a:lnTo>
                    <a:pt x="2691238" y="0"/>
                  </a:lnTo>
                  <a:lnTo>
                    <a:pt x="2691238" y="2187788"/>
                  </a:lnTo>
                  <a:lnTo>
                    <a:pt x="0" y="2187788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91238" cy="2225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84614" y="128928"/>
            <a:ext cx="10362785" cy="1222317"/>
            <a:chOff x="0" y="0"/>
            <a:chExt cx="2729293" cy="3219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29293" cy="321927"/>
            </a:xfrm>
            <a:custGeom>
              <a:avLst/>
              <a:gdLst/>
              <a:ahLst/>
              <a:cxnLst/>
              <a:rect l="l" t="t" r="r" b="b"/>
              <a:pathLst>
                <a:path w="2729293" h="321927">
                  <a:moveTo>
                    <a:pt x="38102" y="0"/>
                  </a:moveTo>
                  <a:lnTo>
                    <a:pt x="2691192" y="0"/>
                  </a:lnTo>
                  <a:cubicBezTo>
                    <a:pt x="2712234" y="0"/>
                    <a:pt x="2729293" y="17059"/>
                    <a:pt x="2729293" y="38102"/>
                  </a:cubicBezTo>
                  <a:lnTo>
                    <a:pt x="2729293" y="283826"/>
                  </a:lnTo>
                  <a:cubicBezTo>
                    <a:pt x="2729293" y="293931"/>
                    <a:pt x="2725279" y="303622"/>
                    <a:pt x="2718134" y="310767"/>
                  </a:cubicBezTo>
                  <a:cubicBezTo>
                    <a:pt x="2710988" y="317913"/>
                    <a:pt x="2701297" y="321927"/>
                    <a:pt x="2691192" y="321927"/>
                  </a:cubicBezTo>
                  <a:lnTo>
                    <a:pt x="38102" y="321927"/>
                  </a:lnTo>
                  <a:cubicBezTo>
                    <a:pt x="17059" y="321927"/>
                    <a:pt x="0" y="304868"/>
                    <a:pt x="0" y="283826"/>
                  </a:cubicBezTo>
                  <a:lnTo>
                    <a:pt x="0" y="38102"/>
                  </a:lnTo>
                  <a:cubicBezTo>
                    <a:pt x="0" y="17059"/>
                    <a:pt x="17059" y="0"/>
                    <a:pt x="38102" y="0"/>
                  </a:cubicBezTo>
                  <a:close/>
                </a:path>
              </a:pathLst>
            </a:custGeom>
            <a:solidFill>
              <a:srgbClr val="CAD1DA">
                <a:alpha val="8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29293" cy="3600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58611" y="267671"/>
            <a:ext cx="12972595" cy="755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6"/>
              </a:lnSpc>
            </a:pPr>
            <a:r>
              <a:rPr lang="en-US" sz="4390">
                <a:solidFill>
                  <a:srgbClr val="000000"/>
                </a:solidFill>
                <a:latin typeface="Canva Sans Bold"/>
              </a:rPr>
              <a:t>ChatBot Model BLOCK DIAGRAM</a:t>
            </a:r>
          </a:p>
        </p:txBody>
      </p:sp>
      <p:sp>
        <p:nvSpPr>
          <p:cNvPr id="9" name="AutoShape 9"/>
          <p:cNvSpPr/>
          <p:nvPr/>
        </p:nvSpPr>
        <p:spPr>
          <a:xfrm>
            <a:off x="2629239" y="1047750"/>
            <a:ext cx="921701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4318809" y="1964450"/>
            <a:ext cx="9094525" cy="8417097"/>
          </a:xfrm>
          <a:custGeom>
            <a:avLst/>
            <a:gdLst/>
            <a:ahLst/>
            <a:cxnLst/>
            <a:rect l="l" t="t" r="r" b="b"/>
            <a:pathLst>
              <a:path w="9094525" h="8417097">
                <a:moveTo>
                  <a:pt x="0" y="0"/>
                </a:moveTo>
                <a:lnTo>
                  <a:pt x="9094525" y="0"/>
                </a:lnTo>
                <a:lnTo>
                  <a:pt x="9094525" y="8417097"/>
                </a:lnTo>
                <a:lnTo>
                  <a:pt x="0" y="8417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324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6240436" y="8824802"/>
            <a:ext cx="2341021" cy="1998680"/>
            <a:chOff x="0" y="0"/>
            <a:chExt cx="616565" cy="5264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6565" cy="526401"/>
            </a:xfrm>
            <a:custGeom>
              <a:avLst/>
              <a:gdLst/>
              <a:ahLst/>
              <a:cxnLst/>
              <a:rect l="l" t="t" r="r" b="b"/>
              <a:pathLst>
                <a:path w="616565" h="526401">
                  <a:moveTo>
                    <a:pt x="0" y="0"/>
                  </a:moveTo>
                  <a:lnTo>
                    <a:pt x="616565" y="0"/>
                  </a:lnTo>
                  <a:lnTo>
                    <a:pt x="616565" y="526401"/>
                  </a:lnTo>
                  <a:lnTo>
                    <a:pt x="0" y="526401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616565" cy="564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609632" y="8860127"/>
            <a:ext cx="1299336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003" t="-687" r="-33290" b="-2009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512977"/>
            <a:ext cx="9979310" cy="1322354"/>
            <a:chOff x="0" y="0"/>
            <a:chExt cx="2628296" cy="3482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28296" cy="348274"/>
            </a:xfrm>
            <a:custGeom>
              <a:avLst/>
              <a:gdLst/>
              <a:ahLst/>
              <a:cxnLst/>
              <a:rect l="l" t="t" r="r" b="b"/>
              <a:pathLst>
                <a:path w="2628296" h="348274">
                  <a:moveTo>
                    <a:pt x="39566" y="0"/>
                  </a:moveTo>
                  <a:lnTo>
                    <a:pt x="2588730" y="0"/>
                  </a:lnTo>
                  <a:cubicBezTo>
                    <a:pt x="2610581" y="0"/>
                    <a:pt x="2628296" y="17714"/>
                    <a:pt x="2628296" y="39566"/>
                  </a:cubicBezTo>
                  <a:lnTo>
                    <a:pt x="2628296" y="308709"/>
                  </a:lnTo>
                  <a:cubicBezTo>
                    <a:pt x="2628296" y="330560"/>
                    <a:pt x="2610581" y="348274"/>
                    <a:pt x="2588730" y="348274"/>
                  </a:cubicBezTo>
                  <a:lnTo>
                    <a:pt x="39566" y="348274"/>
                  </a:lnTo>
                  <a:cubicBezTo>
                    <a:pt x="17714" y="348274"/>
                    <a:pt x="0" y="330560"/>
                    <a:pt x="0" y="308709"/>
                  </a:cubicBezTo>
                  <a:lnTo>
                    <a:pt x="0" y="39566"/>
                  </a:lnTo>
                  <a:cubicBezTo>
                    <a:pt x="0" y="17714"/>
                    <a:pt x="17714" y="0"/>
                    <a:pt x="39566" y="0"/>
                  </a:cubicBezTo>
                  <a:close/>
                </a:path>
              </a:pathLst>
            </a:custGeom>
            <a:solidFill>
              <a:srgbClr val="CAD1DA">
                <a:alpha val="9764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28296" cy="386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30549" y="370102"/>
            <a:ext cx="9175612" cy="1175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6"/>
              </a:lnSpc>
            </a:pPr>
            <a:r>
              <a:rPr lang="en-US" sz="6811">
                <a:solidFill>
                  <a:srgbClr val="000000"/>
                </a:solidFill>
                <a:latin typeface="Canva Sans Bold"/>
              </a:rPr>
              <a:t>Mapbox Direction Api</a:t>
            </a:r>
          </a:p>
        </p:txBody>
      </p:sp>
      <p:sp>
        <p:nvSpPr>
          <p:cNvPr id="7" name="AutoShape 7"/>
          <p:cNvSpPr/>
          <p:nvPr/>
        </p:nvSpPr>
        <p:spPr>
          <a:xfrm>
            <a:off x="1430549" y="1545905"/>
            <a:ext cx="917561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840069" y="2439565"/>
            <a:ext cx="14490309" cy="3602957"/>
            <a:chOff x="0" y="0"/>
            <a:chExt cx="3816378" cy="9489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16378" cy="948927"/>
            </a:xfrm>
            <a:custGeom>
              <a:avLst/>
              <a:gdLst/>
              <a:ahLst/>
              <a:cxnLst/>
              <a:rect l="l" t="t" r="r" b="b"/>
              <a:pathLst>
                <a:path w="3816378" h="948927">
                  <a:moveTo>
                    <a:pt x="0" y="0"/>
                  </a:moveTo>
                  <a:lnTo>
                    <a:pt x="3816378" y="0"/>
                  </a:lnTo>
                  <a:lnTo>
                    <a:pt x="3816378" y="948927"/>
                  </a:lnTo>
                  <a:lnTo>
                    <a:pt x="0" y="948927"/>
                  </a:lnTo>
                  <a:close/>
                </a:path>
              </a:pathLst>
            </a:custGeom>
            <a:solidFill>
              <a:srgbClr val="CAD1DA">
                <a:alpha val="82745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816378" cy="9870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06686" y="2712377"/>
            <a:ext cx="13742343" cy="264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74" lvl="1" indent="-410237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Now"/>
              </a:rPr>
              <a:t>It calculates routes between multiple map points.</a:t>
            </a:r>
          </a:p>
          <a:p>
            <a:pPr marL="820474" lvl="1" indent="-410237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Now"/>
              </a:rPr>
              <a:t>Commonly used in navigation and route planning apps.</a:t>
            </a:r>
          </a:p>
          <a:p>
            <a:pPr marL="820474" lvl="1" indent="-410237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Now"/>
              </a:rPr>
              <a:t>Offers turn-by-turn directions and travel times.</a:t>
            </a:r>
          </a:p>
          <a:p>
            <a:pPr marL="820474" lvl="1" indent="-410237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Now"/>
              </a:rPr>
              <a:t>Helps with distance calculations.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6240436" y="8824802"/>
            <a:ext cx="2341021" cy="1998680"/>
            <a:chOff x="0" y="0"/>
            <a:chExt cx="616565" cy="5264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6565" cy="526401"/>
            </a:xfrm>
            <a:custGeom>
              <a:avLst/>
              <a:gdLst/>
              <a:ahLst/>
              <a:cxnLst/>
              <a:rect l="l" t="t" r="r" b="b"/>
              <a:pathLst>
                <a:path w="616565" h="526401">
                  <a:moveTo>
                    <a:pt x="0" y="0"/>
                  </a:moveTo>
                  <a:lnTo>
                    <a:pt x="616565" y="0"/>
                  </a:lnTo>
                  <a:lnTo>
                    <a:pt x="616565" y="526401"/>
                  </a:lnTo>
                  <a:lnTo>
                    <a:pt x="0" y="526401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16565" cy="564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6609632" y="8860127"/>
            <a:ext cx="1299336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598" b="259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53562" y="818037"/>
            <a:ext cx="10896315" cy="1455736"/>
            <a:chOff x="0" y="0"/>
            <a:chExt cx="2869811" cy="3834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9811" cy="383404"/>
            </a:xfrm>
            <a:custGeom>
              <a:avLst/>
              <a:gdLst/>
              <a:ahLst/>
              <a:cxnLst/>
              <a:rect l="l" t="t" r="r" b="b"/>
              <a:pathLst>
                <a:path w="2869811" h="383404">
                  <a:moveTo>
                    <a:pt x="36236" y="0"/>
                  </a:moveTo>
                  <a:lnTo>
                    <a:pt x="2833575" y="0"/>
                  </a:lnTo>
                  <a:cubicBezTo>
                    <a:pt x="2843186" y="0"/>
                    <a:pt x="2852403" y="3818"/>
                    <a:pt x="2859198" y="10613"/>
                  </a:cubicBezTo>
                  <a:cubicBezTo>
                    <a:pt x="2865994" y="17409"/>
                    <a:pt x="2869811" y="26626"/>
                    <a:pt x="2869811" y="36236"/>
                  </a:cubicBezTo>
                  <a:lnTo>
                    <a:pt x="2869811" y="347168"/>
                  </a:lnTo>
                  <a:cubicBezTo>
                    <a:pt x="2869811" y="356778"/>
                    <a:pt x="2865994" y="365995"/>
                    <a:pt x="2859198" y="372791"/>
                  </a:cubicBezTo>
                  <a:cubicBezTo>
                    <a:pt x="2852403" y="379586"/>
                    <a:pt x="2843186" y="383404"/>
                    <a:pt x="2833575" y="383404"/>
                  </a:cubicBezTo>
                  <a:lnTo>
                    <a:pt x="36236" y="383404"/>
                  </a:lnTo>
                  <a:cubicBezTo>
                    <a:pt x="26626" y="383404"/>
                    <a:pt x="17409" y="379586"/>
                    <a:pt x="10613" y="372791"/>
                  </a:cubicBezTo>
                  <a:cubicBezTo>
                    <a:pt x="3818" y="365995"/>
                    <a:pt x="0" y="356778"/>
                    <a:pt x="0" y="347168"/>
                  </a:cubicBezTo>
                  <a:lnTo>
                    <a:pt x="0" y="36236"/>
                  </a:lnTo>
                  <a:cubicBezTo>
                    <a:pt x="0" y="26626"/>
                    <a:pt x="3818" y="17409"/>
                    <a:pt x="10613" y="10613"/>
                  </a:cubicBezTo>
                  <a:cubicBezTo>
                    <a:pt x="17409" y="3818"/>
                    <a:pt x="26626" y="0"/>
                    <a:pt x="36236" y="0"/>
                  </a:cubicBezTo>
                  <a:close/>
                </a:path>
              </a:pathLst>
            </a:custGeom>
            <a:solidFill>
              <a:srgbClr val="CAD1D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69811" cy="421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836940"/>
            <a:ext cx="10158858" cy="1175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6"/>
              </a:lnSpc>
            </a:pPr>
            <a:r>
              <a:rPr lang="en-US" sz="6811">
                <a:solidFill>
                  <a:srgbClr val="000000"/>
                </a:solidFill>
                <a:latin typeface="Canva Sans Bold"/>
              </a:rPr>
              <a:t>Mapbox Navigation SDK</a:t>
            </a:r>
          </a:p>
        </p:txBody>
      </p:sp>
      <p:sp>
        <p:nvSpPr>
          <p:cNvPr id="7" name="AutoShape 7"/>
          <p:cNvSpPr/>
          <p:nvPr/>
        </p:nvSpPr>
        <p:spPr>
          <a:xfrm>
            <a:off x="1028700" y="2012744"/>
            <a:ext cx="1015885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028700" y="2932419"/>
            <a:ext cx="13906761" cy="5086838"/>
            <a:chOff x="0" y="0"/>
            <a:chExt cx="3662686" cy="13397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62686" cy="1339744"/>
            </a:xfrm>
            <a:custGeom>
              <a:avLst/>
              <a:gdLst/>
              <a:ahLst/>
              <a:cxnLst/>
              <a:rect l="l" t="t" r="r" b="b"/>
              <a:pathLst>
                <a:path w="3662686" h="1339744">
                  <a:moveTo>
                    <a:pt x="0" y="0"/>
                  </a:moveTo>
                  <a:lnTo>
                    <a:pt x="3662686" y="0"/>
                  </a:lnTo>
                  <a:lnTo>
                    <a:pt x="3662686" y="1339744"/>
                  </a:lnTo>
                  <a:lnTo>
                    <a:pt x="0" y="1339744"/>
                  </a:lnTo>
                  <a:close/>
                </a:path>
              </a:pathLst>
            </a:custGeom>
            <a:solidFill>
              <a:srgbClr val="CAD1DA">
                <a:alpha val="66667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662686" cy="1377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20327" y="3410307"/>
            <a:ext cx="13649325" cy="3380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5101" lvl="1" indent="-417551">
              <a:lnSpc>
                <a:spcPts val="5415"/>
              </a:lnSpc>
              <a:buFont typeface="Arial"/>
              <a:buChar char="•"/>
            </a:pPr>
            <a:r>
              <a:rPr lang="en-US" sz="3868">
                <a:solidFill>
                  <a:srgbClr val="000000"/>
                </a:solidFill>
                <a:latin typeface="Now"/>
              </a:rPr>
              <a:t>Embeds the power of Mapbox Directions API </a:t>
            </a:r>
          </a:p>
          <a:p>
            <a:pPr marL="835101" lvl="1" indent="-417551">
              <a:lnSpc>
                <a:spcPts val="5415"/>
              </a:lnSpc>
              <a:buFont typeface="Arial"/>
              <a:buChar char="•"/>
            </a:pPr>
            <a:r>
              <a:rPr lang="en-US" sz="3868">
                <a:solidFill>
                  <a:srgbClr val="000000"/>
                </a:solidFill>
                <a:latin typeface="Now"/>
              </a:rPr>
              <a:t>Provides accurate positioning on Map</a:t>
            </a:r>
          </a:p>
          <a:p>
            <a:pPr marL="835101" lvl="1" indent="-417551">
              <a:lnSpc>
                <a:spcPts val="5415"/>
              </a:lnSpc>
              <a:buFont typeface="Arial"/>
              <a:buChar char="•"/>
            </a:pPr>
            <a:r>
              <a:rPr lang="en-US" sz="3868">
                <a:solidFill>
                  <a:srgbClr val="000000"/>
                </a:solidFill>
                <a:latin typeface="Now"/>
              </a:rPr>
              <a:t>Display real-time progress </a:t>
            </a:r>
          </a:p>
          <a:p>
            <a:pPr marL="835101" lvl="1" indent="-417551">
              <a:lnSpc>
                <a:spcPts val="5415"/>
              </a:lnSpc>
              <a:buFont typeface="Arial"/>
              <a:buChar char="•"/>
            </a:pPr>
            <a:r>
              <a:rPr lang="en-US" sz="3868">
                <a:solidFill>
                  <a:srgbClr val="000000"/>
                </a:solidFill>
                <a:latin typeface="Now"/>
              </a:rPr>
              <a:t>provides custom map style </a:t>
            </a:r>
          </a:p>
          <a:p>
            <a:pPr marL="835101" lvl="1" indent="-417551">
              <a:lnSpc>
                <a:spcPts val="5415"/>
              </a:lnSpc>
              <a:buFont typeface="Arial"/>
              <a:buChar char="•"/>
            </a:pPr>
            <a:r>
              <a:rPr lang="en-US" sz="3868">
                <a:solidFill>
                  <a:srgbClr val="000000"/>
                </a:solidFill>
                <a:latin typeface="Now"/>
              </a:rPr>
              <a:t>Handles unreliable GPS ( Dead Reckoning Algorithm )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6240436" y="8824802"/>
            <a:ext cx="2341021" cy="1998680"/>
            <a:chOff x="0" y="0"/>
            <a:chExt cx="616565" cy="5264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6565" cy="526401"/>
            </a:xfrm>
            <a:custGeom>
              <a:avLst/>
              <a:gdLst/>
              <a:ahLst/>
              <a:cxnLst/>
              <a:rect l="l" t="t" r="r" b="b"/>
              <a:pathLst>
                <a:path w="616565" h="526401">
                  <a:moveTo>
                    <a:pt x="0" y="0"/>
                  </a:moveTo>
                  <a:lnTo>
                    <a:pt x="616565" y="0"/>
                  </a:lnTo>
                  <a:lnTo>
                    <a:pt x="616565" y="526401"/>
                  </a:lnTo>
                  <a:lnTo>
                    <a:pt x="0" y="526401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16565" cy="564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6609632" y="8860127"/>
            <a:ext cx="1299336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4705" t="7723" r="16148" b="2313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28552" y="843150"/>
            <a:ext cx="9922587" cy="1455736"/>
            <a:chOff x="0" y="0"/>
            <a:chExt cx="2613356" cy="3834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13356" cy="383404"/>
            </a:xfrm>
            <a:custGeom>
              <a:avLst/>
              <a:gdLst/>
              <a:ahLst/>
              <a:cxnLst/>
              <a:rect l="l" t="t" r="r" b="b"/>
              <a:pathLst>
                <a:path w="2613356" h="383404">
                  <a:moveTo>
                    <a:pt x="39792" y="0"/>
                  </a:moveTo>
                  <a:lnTo>
                    <a:pt x="2573565" y="0"/>
                  </a:lnTo>
                  <a:cubicBezTo>
                    <a:pt x="2584118" y="0"/>
                    <a:pt x="2594239" y="4192"/>
                    <a:pt x="2601702" y="11655"/>
                  </a:cubicBezTo>
                  <a:cubicBezTo>
                    <a:pt x="2609164" y="19117"/>
                    <a:pt x="2613356" y="29238"/>
                    <a:pt x="2613356" y="39792"/>
                  </a:cubicBezTo>
                  <a:lnTo>
                    <a:pt x="2613356" y="343612"/>
                  </a:lnTo>
                  <a:cubicBezTo>
                    <a:pt x="2613356" y="365588"/>
                    <a:pt x="2595541" y="383404"/>
                    <a:pt x="2573565" y="383404"/>
                  </a:cubicBezTo>
                  <a:lnTo>
                    <a:pt x="39792" y="383404"/>
                  </a:lnTo>
                  <a:cubicBezTo>
                    <a:pt x="29238" y="383404"/>
                    <a:pt x="19117" y="379211"/>
                    <a:pt x="11655" y="371749"/>
                  </a:cubicBezTo>
                  <a:cubicBezTo>
                    <a:pt x="4192" y="364287"/>
                    <a:pt x="0" y="354165"/>
                    <a:pt x="0" y="343612"/>
                  </a:cubicBezTo>
                  <a:lnTo>
                    <a:pt x="0" y="39792"/>
                  </a:lnTo>
                  <a:cubicBezTo>
                    <a:pt x="0" y="29238"/>
                    <a:pt x="4192" y="19117"/>
                    <a:pt x="11655" y="11655"/>
                  </a:cubicBezTo>
                  <a:cubicBezTo>
                    <a:pt x="19117" y="4192"/>
                    <a:pt x="29238" y="0"/>
                    <a:pt x="39792" y="0"/>
                  </a:cubicBezTo>
                  <a:close/>
                </a:path>
              </a:pathLst>
            </a:custGeom>
            <a:solidFill>
              <a:srgbClr val="CAD1D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13356" cy="421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57450"/>
            <a:ext cx="11897117" cy="104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4"/>
              </a:lnSpc>
            </a:pPr>
            <a:r>
              <a:rPr lang="en-US" sz="7404">
                <a:solidFill>
                  <a:srgbClr val="000000"/>
                </a:solidFill>
                <a:latin typeface="Canva Sans Bold"/>
              </a:rPr>
              <a:t>Mapbox Vision SDK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1028700" y="1984935"/>
            <a:ext cx="901355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926342" y="2636654"/>
            <a:ext cx="9985337" cy="7359762"/>
            <a:chOff x="0" y="0"/>
            <a:chExt cx="2629883" cy="19383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29883" cy="1938374"/>
            </a:xfrm>
            <a:custGeom>
              <a:avLst/>
              <a:gdLst/>
              <a:ahLst/>
              <a:cxnLst/>
              <a:rect l="l" t="t" r="r" b="b"/>
              <a:pathLst>
                <a:path w="2629883" h="1938374">
                  <a:moveTo>
                    <a:pt x="0" y="0"/>
                  </a:moveTo>
                  <a:lnTo>
                    <a:pt x="2629883" y="0"/>
                  </a:lnTo>
                  <a:lnTo>
                    <a:pt x="2629883" y="1938374"/>
                  </a:lnTo>
                  <a:lnTo>
                    <a:pt x="0" y="1938374"/>
                  </a:lnTo>
                  <a:close/>
                </a:path>
              </a:pathLst>
            </a:custGeom>
            <a:solidFill>
              <a:srgbClr val="CAD1DA">
                <a:alpha val="84706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629883" cy="1976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26495" y="2763001"/>
            <a:ext cx="9331544" cy="7061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7739" lvl="1" indent="-358869">
              <a:lnSpc>
                <a:spcPts val="4654"/>
              </a:lnSpc>
              <a:buFont typeface="Arial"/>
              <a:buChar char="•"/>
            </a:pPr>
            <a:r>
              <a:rPr lang="en-US" sz="3324">
                <a:solidFill>
                  <a:srgbClr val="000000"/>
                </a:solidFill>
                <a:latin typeface="Now"/>
              </a:rPr>
              <a:t>Neural Networks to Understand road in real-time</a:t>
            </a:r>
          </a:p>
          <a:p>
            <a:pPr marL="717739" lvl="1" indent="-358869">
              <a:lnSpc>
                <a:spcPts val="4654"/>
              </a:lnSpc>
              <a:buFont typeface="Arial"/>
              <a:buChar char="•"/>
            </a:pPr>
            <a:r>
              <a:rPr lang="en-US" sz="3324">
                <a:solidFill>
                  <a:srgbClr val="000000"/>
                </a:solidFill>
                <a:latin typeface="Now"/>
              </a:rPr>
              <a:t>Frameworks:</a:t>
            </a:r>
          </a:p>
          <a:p>
            <a:pPr marL="1435477" lvl="2" indent="-478492">
              <a:lnSpc>
                <a:spcPts val="4654"/>
              </a:lnSpc>
              <a:buFont typeface="Arial"/>
              <a:buChar char="⚬"/>
            </a:pPr>
            <a:r>
              <a:rPr lang="en-US" sz="3324">
                <a:solidFill>
                  <a:srgbClr val="000000"/>
                </a:solidFill>
                <a:latin typeface="Now"/>
              </a:rPr>
              <a:t>Vision</a:t>
            </a:r>
          </a:p>
          <a:p>
            <a:pPr marL="2153216" lvl="3" indent="-538304">
              <a:lnSpc>
                <a:spcPts val="4654"/>
              </a:lnSpc>
              <a:buFont typeface="Arial"/>
              <a:buChar char="￭"/>
            </a:pPr>
            <a:r>
              <a:rPr lang="en-US" sz="3324">
                <a:solidFill>
                  <a:srgbClr val="000000"/>
                </a:solidFill>
                <a:latin typeface="Now"/>
              </a:rPr>
              <a:t>Primary library</a:t>
            </a:r>
          </a:p>
          <a:p>
            <a:pPr marL="2153216" lvl="3" indent="-538304">
              <a:lnSpc>
                <a:spcPts val="4654"/>
              </a:lnSpc>
              <a:buFont typeface="Arial"/>
              <a:buChar char="￭"/>
            </a:pPr>
            <a:r>
              <a:rPr lang="en-US" sz="3324">
                <a:solidFill>
                  <a:srgbClr val="000000"/>
                </a:solidFill>
                <a:latin typeface="Now"/>
              </a:rPr>
              <a:t>Enable Camera Configuration</a:t>
            </a:r>
          </a:p>
          <a:p>
            <a:pPr>
              <a:lnSpc>
                <a:spcPts val="4654"/>
              </a:lnSpc>
            </a:pPr>
            <a:endParaRPr lang="en-US" sz="3324">
              <a:solidFill>
                <a:srgbClr val="000000"/>
              </a:solidFill>
              <a:latin typeface="Now"/>
            </a:endParaRPr>
          </a:p>
          <a:p>
            <a:pPr marL="1435477" lvl="2" indent="-478492">
              <a:lnSpc>
                <a:spcPts val="4654"/>
              </a:lnSpc>
              <a:buFont typeface="Arial"/>
              <a:buChar char="⚬"/>
            </a:pPr>
            <a:r>
              <a:rPr lang="en-US" sz="3324">
                <a:solidFill>
                  <a:srgbClr val="000000"/>
                </a:solidFill>
                <a:latin typeface="Now"/>
              </a:rPr>
              <a:t>Vision AR</a:t>
            </a:r>
          </a:p>
          <a:p>
            <a:pPr marL="2153216" lvl="3" indent="-538304">
              <a:lnSpc>
                <a:spcPts val="4654"/>
              </a:lnSpc>
              <a:buFont typeface="Arial"/>
              <a:buChar char="￭"/>
            </a:pPr>
            <a:r>
              <a:rPr lang="en-US" sz="3324">
                <a:solidFill>
                  <a:srgbClr val="000000"/>
                </a:solidFill>
                <a:latin typeface="Now"/>
              </a:rPr>
              <a:t>AR framework for creating custom AR experiences</a:t>
            </a:r>
          </a:p>
          <a:p>
            <a:pPr marL="2153216" lvl="3" indent="-538304">
              <a:lnSpc>
                <a:spcPts val="4654"/>
              </a:lnSpc>
              <a:buFont typeface="Arial"/>
              <a:buChar char="￭"/>
            </a:pPr>
            <a:r>
              <a:rPr lang="en-US" sz="3324">
                <a:solidFill>
                  <a:srgbClr val="000000"/>
                </a:solidFill>
                <a:latin typeface="Now"/>
              </a:rPr>
              <a:t>uses Mapbox Directions API and Navigation SDK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6240436" y="8824802"/>
            <a:ext cx="2341021" cy="1998680"/>
            <a:chOff x="0" y="0"/>
            <a:chExt cx="616565" cy="5264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6565" cy="526401"/>
            </a:xfrm>
            <a:custGeom>
              <a:avLst/>
              <a:gdLst/>
              <a:ahLst/>
              <a:cxnLst/>
              <a:rect l="l" t="t" r="r" b="b"/>
              <a:pathLst>
                <a:path w="616565" h="526401">
                  <a:moveTo>
                    <a:pt x="0" y="0"/>
                  </a:moveTo>
                  <a:lnTo>
                    <a:pt x="616565" y="0"/>
                  </a:lnTo>
                  <a:lnTo>
                    <a:pt x="616565" y="526401"/>
                  </a:lnTo>
                  <a:lnTo>
                    <a:pt x="0" y="526401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16565" cy="564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6609632" y="8860127"/>
            <a:ext cx="1299336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17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7" r="-38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2361" y="1090334"/>
            <a:ext cx="11623235" cy="1445423"/>
            <a:chOff x="0" y="0"/>
            <a:chExt cx="3061264" cy="3806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61264" cy="380687"/>
            </a:xfrm>
            <a:custGeom>
              <a:avLst/>
              <a:gdLst/>
              <a:ahLst/>
              <a:cxnLst/>
              <a:rect l="l" t="t" r="r" b="b"/>
              <a:pathLst>
                <a:path w="3061264" h="380687">
                  <a:moveTo>
                    <a:pt x="33970" y="0"/>
                  </a:moveTo>
                  <a:lnTo>
                    <a:pt x="3027294" y="0"/>
                  </a:lnTo>
                  <a:cubicBezTo>
                    <a:pt x="3036303" y="0"/>
                    <a:pt x="3044944" y="3579"/>
                    <a:pt x="3051314" y="9949"/>
                  </a:cubicBezTo>
                  <a:cubicBezTo>
                    <a:pt x="3057685" y="16320"/>
                    <a:pt x="3061264" y="24960"/>
                    <a:pt x="3061264" y="33970"/>
                  </a:cubicBezTo>
                  <a:lnTo>
                    <a:pt x="3061264" y="346718"/>
                  </a:lnTo>
                  <a:cubicBezTo>
                    <a:pt x="3061264" y="355727"/>
                    <a:pt x="3057685" y="364367"/>
                    <a:pt x="3051314" y="370738"/>
                  </a:cubicBezTo>
                  <a:cubicBezTo>
                    <a:pt x="3044944" y="377109"/>
                    <a:pt x="3036303" y="380687"/>
                    <a:pt x="3027294" y="380687"/>
                  </a:cubicBezTo>
                  <a:lnTo>
                    <a:pt x="33970" y="380687"/>
                  </a:lnTo>
                  <a:cubicBezTo>
                    <a:pt x="24960" y="380687"/>
                    <a:pt x="16320" y="377109"/>
                    <a:pt x="9949" y="370738"/>
                  </a:cubicBezTo>
                  <a:cubicBezTo>
                    <a:pt x="3579" y="364367"/>
                    <a:pt x="0" y="355727"/>
                    <a:pt x="0" y="346718"/>
                  </a:cubicBezTo>
                  <a:lnTo>
                    <a:pt x="0" y="33970"/>
                  </a:lnTo>
                  <a:cubicBezTo>
                    <a:pt x="0" y="24960"/>
                    <a:pt x="3579" y="16320"/>
                    <a:pt x="9949" y="9949"/>
                  </a:cubicBezTo>
                  <a:cubicBezTo>
                    <a:pt x="16320" y="3579"/>
                    <a:pt x="24960" y="0"/>
                    <a:pt x="33970" y="0"/>
                  </a:cubicBezTo>
                  <a:close/>
                </a:path>
              </a:pathLst>
            </a:custGeom>
            <a:solidFill>
              <a:srgbClr val="D5D5D5">
                <a:alpha val="8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061264" cy="418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76165" y="1261784"/>
            <a:ext cx="11897117" cy="104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4"/>
              </a:lnSpc>
            </a:pPr>
            <a:r>
              <a:rPr lang="en-US" sz="7404">
                <a:solidFill>
                  <a:srgbClr val="000000"/>
                </a:solidFill>
                <a:latin typeface="Canva Sans Bold"/>
              </a:rPr>
              <a:t>DATASET COLLECTION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38150" y="3399345"/>
            <a:ext cx="15423254" cy="5731983"/>
            <a:chOff x="0" y="0"/>
            <a:chExt cx="3866827" cy="15096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66827" cy="1509658"/>
            </a:xfrm>
            <a:custGeom>
              <a:avLst/>
              <a:gdLst/>
              <a:ahLst/>
              <a:cxnLst/>
              <a:rect l="l" t="t" r="r" b="b"/>
              <a:pathLst>
                <a:path w="3866827" h="1509658">
                  <a:moveTo>
                    <a:pt x="0" y="0"/>
                  </a:moveTo>
                  <a:lnTo>
                    <a:pt x="3866827" y="0"/>
                  </a:lnTo>
                  <a:lnTo>
                    <a:pt x="3866827" y="1509658"/>
                  </a:lnTo>
                  <a:lnTo>
                    <a:pt x="0" y="1509658"/>
                  </a:lnTo>
                  <a:close/>
                </a:path>
              </a:pathLst>
            </a:custGeom>
            <a:solidFill>
              <a:srgbClr val="D5D5D5">
                <a:alpha val="82745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866827" cy="1547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684940" y="2289269"/>
            <a:ext cx="1065807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2063577" y="766697"/>
            <a:ext cx="1252903" cy="1752387"/>
          </a:xfrm>
          <a:custGeom>
            <a:avLst/>
            <a:gdLst/>
            <a:ahLst/>
            <a:cxnLst/>
            <a:rect l="l" t="t" r="r" b="b"/>
            <a:pathLst>
              <a:path w="1252903" h="1752387">
                <a:moveTo>
                  <a:pt x="0" y="0"/>
                </a:moveTo>
                <a:lnTo>
                  <a:pt x="1252903" y="0"/>
                </a:lnTo>
                <a:lnTo>
                  <a:pt x="1252903" y="1752387"/>
                </a:lnTo>
                <a:lnTo>
                  <a:pt x="0" y="17523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250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6240436" y="8824802"/>
            <a:ext cx="2341021" cy="1998680"/>
            <a:chOff x="0" y="0"/>
            <a:chExt cx="616565" cy="5264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6565" cy="526401"/>
            </a:xfrm>
            <a:custGeom>
              <a:avLst/>
              <a:gdLst/>
              <a:ahLst/>
              <a:cxnLst/>
              <a:rect l="l" t="t" r="r" b="b"/>
              <a:pathLst>
                <a:path w="616565" h="526401">
                  <a:moveTo>
                    <a:pt x="0" y="0"/>
                  </a:moveTo>
                  <a:lnTo>
                    <a:pt x="616565" y="0"/>
                  </a:lnTo>
                  <a:lnTo>
                    <a:pt x="616565" y="526401"/>
                  </a:lnTo>
                  <a:lnTo>
                    <a:pt x="0" y="526401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16565" cy="564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38150" y="3784822"/>
            <a:ext cx="15628022" cy="464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5148" lvl="1" indent="-407574">
              <a:lnSpc>
                <a:spcPts val="5285"/>
              </a:lnSpc>
              <a:buFont typeface="Arial"/>
              <a:buChar char="•"/>
            </a:pPr>
            <a:r>
              <a:rPr lang="en-US" sz="3775" dirty="0">
                <a:solidFill>
                  <a:srgbClr val="000000"/>
                </a:solidFill>
                <a:latin typeface="Now"/>
              </a:rPr>
              <a:t> Books.</a:t>
            </a:r>
          </a:p>
          <a:p>
            <a:pPr marL="815148" lvl="1" indent="-407574">
              <a:lnSpc>
                <a:spcPts val="5285"/>
              </a:lnSpc>
              <a:buFont typeface="Arial"/>
              <a:buChar char="•"/>
            </a:pPr>
            <a:r>
              <a:rPr lang="en-US" sz="3775" dirty="0">
                <a:solidFill>
                  <a:srgbClr val="000000"/>
                </a:solidFill>
                <a:latin typeface="Now"/>
              </a:rPr>
              <a:t>Local Experts.</a:t>
            </a:r>
          </a:p>
          <a:p>
            <a:pPr marL="815148" lvl="1" indent="-407574">
              <a:lnSpc>
                <a:spcPts val="5285"/>
              </a:lnSpc>
              <a:buFont typeface="Arial"/>
              <a:buChar char="•"/>
            </a:pPr>
            <a:r>
              <a:rPr lang="en-US" sz="3775" dirty="0">
                <a:solidFill>
                  <a:srgbClr val="000000"/>
                </a:solidFill>
                <a:latin typeface="Now"/>
              </a:rPr>
              <a:t>Online Research ( News Portals, Blogs, Article, Travel Guides).</a:t>
            </a:r>
          </a:p>
          <a:p>
            <a:pPr marL="815148" lvl="1" indent="-407574">
              <a:lnSpc>
                <a:spcPts val="5285"/>
              </a:lnSpc>
              <a:buFont typeface="Arial"/>
              <a:buChar char="•"/>
            </a:pPr>
            <a:r>
              <a:rPr lang="en-US" sz="3775" dirty="0">
                <a:solidFill>
                  <a:srgbClr val="000000"/>
                </a:solidFill>
                <a:latin typeface="Now"/>
              </a:rPr>
              <a:t>Official Sources (Page of Bhaktapur Municipality).</a:t>
            </a:r>
          </a:p>
          <a:p>
            <a:pPr marL="815148" lvl="1" indent="-407574">
              <a:lnSpc>
                <a:spcPts val="5285"/>
              </a:lnSpc>
              <a:buFont typeface="Arial"/>
              <a:buChar char="•"/>
            </a:pPr>
            <a:r>
              <a:rPr lang="en-US" sz="3775" dirty="0">
                <a:solidFill>
                  <a:srgbClr val="000000"/>
                </a:solidFill>
                <a:latin typeface="Now"/>
              </a:rPr>
              <a:t>Site Visit.</a:t>
            </a:r>
          </a:p>
          <a:p>
            <a:pPr marL="815148" lvl="1" indent="-407574">
              <a:lnSpc>
                <a:spcPts val="5285"/>
              </a:lnSpc>
              <a:buFont typeface="Arial"/>
              <a:buChar char="•"/>
            </a:pPr>
            <a:r>
              <a:rPr lang="en-US" sz="3775" dirty="0">
                <a:solidFill>
                  <a:srgbClr val="000000"/>
                </a:solidFill>
                <a:latin typeface="Now"/>
              </a:rPr>
              <a:t>Web Scrapping.</a:t>
            </a:r>
          </a:p>
          <a:p>
            <a:pPr>
              <a:lnSpc>
                <a:spcPts val="5285"/>
              </a:lnSpc>
            </a:pPr>
            <a:endParaRPr lang="en-US" sz="3775" dirty="0">
              <a:solidFill>
                <a:srgbClr val="000000"/>
              </a:solidFill>
              <a:latin typeface="Now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609632" y="8860127"/>
            <a:ext cx="1299336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75" r="-1097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1990" y="823675"/>
            <a:ext cx="11079716" cy="1772520"/>
            <a:chOff x="0" y="0"/>
            <a:chExt cx="2918115" cy="4668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18115" cy="466836"/>
            </a:xfrm>
            <a:custGeom>
              <a:avLst/>
              <a:gdLst/>
              <a:ahLst/>
              <a:cxnLst/>
              <a:rect l="l" t="t" r="r" b="b"/>
              <a:pathLst>
                <a:path w="2918115" h="466836">
                  <a:moveTo>
                    <a:pt x="35636" y="0"/>
                  </a:moveTo>
                  <a:lnTo>
                    <a:pt x="2882479" y="0"/>
                  </a:lnTo>
                  <a:cubicBezTo>
                    <a:pt x="2902160" y="0"/>
                    <a:pt x="2918115" y="15955"/>
                    <a:pt x="2918115" y="35636"/>
                  </a:cubicBezTo>
                  <a:lnTo>
                    <a:pt x="2918115" y="431200"/>
                  </a:lnTo>
                  <a:cubicBezTo>
                    <a:pt x="2918115" y="440652"/>
                    <a:pt x="2914360" y="449716"/>
                    <a:pt x="2907677" y="456399"/>
                  </a:cubicBezTo>
                  <a:cubicBezTo>
                    <a:pt x="2900994" y="463082"/>
                    <a:pt x="2891930" y="466836"/>
                    <a:pt x="2882479" y="466836"/>
                  </a:cubicBezTo>
                  <a:lnTo>
                    <a:pt x="35636" y="466836"/>
                  </a:lnTo>
                  <a:cubicBezTo>
                    <a:pt x="15955" y="466836"/>
                    <a:pt x="0" y="450882"/>
                    <a:pt x="0" y="431200"/>
                  </a:cubicBezTo>
                  <a:lnTo>
                    <a:pt x="0" y="35636"/>
                  </a:lnTo>
                  <a:cubicBezTo>
                    <a:pt x="0" y="26185"/>
                    <a:pt x="3755" y="17121"/>
                    <a:pt x="10438" y="10438"/>
                  </a:cubicBezTo>
                  <a:cubicBezTo>
                    <a:pt x="17121" y="3755"/>
                    <a:pt x="26185" y="0"/>
                    <a:pt x="3563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918115" cy="504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58010" y="1069895"/>
            <a:ext cx="7844793" cy="1290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5"/>
              </a:lnSpc>
            </a:pPr>
            <a:r>
              <a:rPr lang="en-US" sz="7503">
                <a:solidFill>
                  <a:srgbClr val="000000"/>
                </a:solidFill>
                <a:latin typeface="Canva Sans Bold"/>
              </a:rPr>
              <a:t>INTRODUCTION</a:t>
            </a:r>
          </a:p>
        </p:txBody>
      </p:sp>
      <p:sp>
        <p:nvSpPr>
          <p:cNvPr id="7" name="AutoShape 7"/>
          <p:cNvSpPr/>
          <p:nvPr/>
        </p:nvSpPr>
        <p:spPr>
          <a:xfrm>
            <a:off x="1858010" y="2360175"/>
            <a:ext cx="7844793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028700" y="3388644"/>
            <a:ext cx="14504845" cy="4062110"/>
            <a:chOff x="0" y="0"/>
            <a:chExt cx="3820206" cy="10698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20206" cy="1069856"/>
            </a:xfrm>
            <a:custGeom>
              <a:avLst/>
              <a:gdLst/>
              <a:ahLst/>
              <a:cxnLst/>
              <a:rect l="l" t="t" r="r" b="b"/>
              <a:pathLst>
                <a:path w="3820206" h="1069856">
                  <a:moveTo>
                    <a:pt x="0" y="0"/>
                  </a:moveTo>
                  <a:lnTo>
                    <a:pt x="3820206" y="0"/>
                  </a:lnTo>
                  <a:lnTo>
                    <a:pt x="3820206" y="1069856"/>
                  </a:lnTo>
                  <a:lnTo>
                    <a:pt x="0" y="1069856"/>
                  </a:lnTo>
                  <a:close/>
                </a:path>
              </a:pathLst>
            </a:custGeom>
            <a:solidFill>
              <a:srgbClr val="D9D9D9">
                <a:alpha val="74902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820206" cy="11079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240436" y="8824802"/>
            <a:ext cx="2341021" cy="1998680"/>
            <a:chOff x="0" y="0"/>
            <a:chExt cx="616565" cy="5264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6565" cy="526401"/>
            </a:xfrm>
            <a:custGeom>
              <a:avLst/>
              <a:gdLst/>
              <a:ahLst/>
              <a:cxnLst/>
              <a:rect l="l" t="t" r="r" b="b"/>
              <a:pathLst>
                <a:path w="616565" h="526401">
                  <a:moveTo>
                    <a:pt x="0" y="0"/>
                  </a:moveTo>
                  <a:lnTo>
                    <a:pt x="616565" y="0"/>
                  </a:lnTo>
                  <a:lnTo>
                    <a:pt x="616565" y="526401"/>
                  </a:lnTo>
                  <a:lnTo>
                    <a:pt x="0" y="526401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616565" cy="564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593394"/>
            <a:ext cx="15211736" cy="3857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0133" lvl="1" indent="-340067">
              <a:lnSpc>
                <a:spcPts val="4410"/>
              </a:lnSpc>
              <a:buFont typeface="Arial"/>
              <a:buChar char="•"/>
            </a:pPr>
            <a:r>
              <a:rPr lang="en-US" sz="3150">
                <a:solidFill>
                  <a:srgbClr val="000000"/>
                </a:solidFill>
                <a:latin typeface="Canva Sans"/>
              </a:rPr>
              <a:t>Virtual tour guide mobile application using AR and NLP technologies</a:t>
            </a:r>
          </a:p>
          <a:p>
            <a:pPr marL="680133" lvl="1" indent="-340067">
              <a:lnSpc>
                <a:spcPts val="4410"/>
              </a:lnSpc>
              <a:buFont typeface="Arial"/>
              <a:buChar char="•"/>
            </a:pPr>
            <a:r>
              <a:rPr lang="en-US" sz="3150">
                <a:solidFill>
                  <a:srgbClr val="000000"/>
                </a:solidFill>
                <a:latin typeface="Canva Sans"/>
              </a:rPr>
              <a:t>Provides detailed information about landmarks, enhancing cultural understanding</a:t>
            </a:r>
          </a:p>
          <a:p>
            <a:pPr marL="680133" lvl="1" indent="-340067">
              <a:lnSpc>
                <a:spcPts val="4410"/>
              </a:lnSpc>
              <a:buFont typeface="Arial"/>
              <a:buChar char="•"/>
            </a:pPr>
            <a:r>
              <a:rPr lang="en-US" sz="3150">
                <a:solidFill>
                  <a:srgbClr val="000000"/>
                </a:solidFill>
                <a:latin typeface="Canva Sans"/>
              </a:rPr>
              <a:t>Navigation to local services (antique shops, restaurants, etc.) and monuments</a:t>
            </a:r>
          </a:p>
          <a:p>
            <a:pPr marL="680133" lvl="1" indent="-340067">
              <a:lnSpc>
                <a:spcPts val="4410"/>
              </a:lnSpc>
              <a:buFont typeface="Arial"/>
              <a:buChar char="•"/>
            </a:pPr>
            <a:r>
              <a:rPr lang="en-US" sz="3150">
                <a:solidFill>
                  <a:srgbClr val="000000"/>
                </a:solidFill>
                <a:latin typeface="Canva Sans"/>
              </a:rPr>
              <a:t>Targeted location: Bhaktapur Durbar Square </a:t>
            </a:r>
          </a:p>
          <a:p>
            <a:pPr>
              <a:lnSpc>
                <a:spcPts val="4410"/>
              </a:lnSpc>
            </a:pPr>
            <a:endParaRPr lang="en-US" sz="315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609632" y="8860127"/>
            <a:ext cx="1299336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500" r="-275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38150" y="936086"/>
            <a:ext cx="15328250" cy="1211156"/>
            <a:chOff x="0" y="0"/>
            <a:chExt cx="4037070" cy="3189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37070" cy="318988"/>
            </a:xfrm>
            <a:custGeom>
              <a:avLst/>
              <a:gdLst/>
              <a:ahLst/>
              <a:cxnLst/>
              <a:rect l="l" t="t" r="r" b="b"/>
              <a:pathLst>
                <a:path w="4037070" h="318988">
                  <a:moveTo>
                    <a:pt x="25759" y="0"/>
                  </a:moveTo>
                  <a:lnTo>
                    <a:pt x="4011311" y="0"/>
                  </a:lnTo>
                  <a:cubicBezTo>
                    <a:pt x="4025537" y="0"/>
                    <a:pt x="4037070" y="11533"/>
                    <a:pt x="4037070" y="25759"/>
                  </a:cubicBezTo>
                  <a:lnTo>
                    <a:pt x="4037070" y="293229"/>
                  </a:lnTo>
                  <a:cubicBezTo>
                    <a:pt x="4037070" y="307455"/>
                    <a:pt x="4025537" y="318988"/>
                    <a:pt x="4011311" y="318988"/>
                  </a:cubicBezTo>
                  <a:lnTo>
                    <a:pt x="25759" y="318988"/>
                  </a:lnTo>
                  <a:cubicBezTo>
                    <a:pt x="18927" y="318988"/>
                    <a:pt x="12375" y="316274"/>
                    <a:pt x="7545" y="311443"/>
                  </a:cubicBezTo>
                  <a:cubicBezTo>
                    <a:pt x="2714" y="306612"/>
                    <a:pt x="0" y="300060"/>
                    <a:pt x="0" y="293229"/>
                  </a:cubicBezTo>
                  <a:lnTo>
                    <a:pt x="0" y="25759"/>
                  </a:lnTo>
                  <a:cubicBezTo>
                    <a:pt x="0" y="18927"/>
                    <a:pt x="2714" y="12375"/>
                    <a:pt x="7545" y="7545"/>
                  </a:cubicBezTo>
                  <a:cubicBezTo>
                    <a:pt x="12375" y="2714"/>
                    <a:pt x="18927" y="0"/>
                    <a:pt x="25759" y="0"/>
                  </a:cubicBezTo>
                  <a:close/>
                </a:path>
              </a:pathLst>
            </a:custGeom>
            <a:solidFill>
              <a:srgbClr val="D5D5D5">
                <a:alpha val="8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37070" cy="357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50135" y="1377311"/>
            <a:ext cx="14846231" cy="499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5"/>
              </a:lnSpc>
            </a:pPr>
            <a:r>
              <a:rPr lang="en-US" sz="3568">
                <a:solidFill>
                  <a:srgbClr val="000000"/>
                </a:solidFill>
                <a:latin typeface="Canva Sans Bold"/>
              </a:rPr>
              <a:t>Image data set accumulation for MobilenetSSd-v2 and CNN-LSTM</a:t>
            </a:r>
          </a:p>
        </p:txBody>
      </p:sp>
      <p:sp>
        <p:nvSpPr>
          <p:cNvPr id="7" name="AutoShape 7"/>
          <p:cNvSpPr/>
          <p:nvPr/>
        </p:nvSpPr>
        <p:spPr>
          <a:xfrm>
            <a:off x="819207" y="1876780"/>
            <a:ext cx="1456613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850135" y="2447046"/>
            <a:ext cx="14916266" cy="5936469"/>
            <a:chOff x="0" y="0"/>
            <a:chExt cx="3928564" cy="15635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28564" cy="1563514"/>
            </a:xfrm>
            <a:custGeom>
              <a:avLst/>
              <a:gdLst/>
              <a:ahLst/>
              <a:cxnLst/>
              <a:rect l="l" t="t" r="r" b="b"/>
              <a:pathLst>
                <a:path w="3928564" h="1563514">
                  <a:moveTo>
                    <a:pt x="0" y="0"/>
                  </a:moveTo>
                  <a:lnTo>
                    <a:pt x="3928564" y="0"/>
                  </a:lnTo>
                  <a:lnTo>
                    <a:pt x="3928564" y="1563514"/>
                  </a:lnTo>
                  <a:lnTo>
                    <a:pt x="0" y="1563514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928564" cy="1601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1189451" y="2843530"/>
          <a:ext cx="14226821" cy="5181598"/>
        </p:xfrm>
        <a:graphic>
          <a:graphicData uri="http://schemas.openxmlformats.org/drawingml/2006/table">
            <a:tbl>
              <a:tblPr/>
              <a:tblGrid>
                <a:gridCol w="2432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1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2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74702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1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99" u="none" strike="noStrike">
                          <a:solidFill>
                            <a:srgbClr val="1E1A1B"/>
                          </a:solidFill>
                          <a:latin typeface="Now Medium"/>
                        </a:rPr>
                        <a:t>Monument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1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99" u="none" strike="noStrike">
                          <a:solidFill>
                            <a:srgbClr val="1E1A1B"/>
                          </a:solidFill>
                          <a:latin typeface="Now Medium"/>
                        </a:rPr>
                        <a:t>Training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1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99" u="none" strike="noStrike">
                          <a:solidFill>
                            <a:srgbClr val="1E1A1B"/>
                          </a:solidFill>
                          <a:latin typeface="Now Medium"/>
                        </a:rPr>
                        <a:t>Testing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672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Now Medium"/>
                        </a:rPr>
                        <a:t>Bhairavnath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Now Medium"/>
                        </a:rPr>
                        <a:t>179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Now Medium"/>
                        </a:rPr>
                        <a:t>43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672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Now Medium"/>
                        </a:rPr>
                        <a:t>Gopinath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Now Medium"/>
                        </a:rPr>
                        <a:t>168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Now Medium"/>
                        </a:rPr>
                        <a:t>44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672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Now Medium"/>
                        </a:rPr>
                        <a:t>Nyatapola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Now Medium"/>
                        </a:rPr>
                        <a:t>179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Now Medium"/>
                        </a:rPr>
                        <a:t>43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672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Now Medium"/>
                        </a:rPr>
                        <a:t>Vatsala Devi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Now Medium"/>
                        </a:rPr>
                        <a:t>179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Now Medium"/>
                        </a:rPr>
                        <a:t>43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" name="Group 12"/>
          <p:cNvGrpSpPr/>
          <p:nvPr/>
        </p:nvGrpSpPr>
        <p:grpSpPr>
          <a:xfrm>
            <a:off x="16240436" y="8824802"/>
            <a:ext cx="2341021" cy="1998680"/>
            <a:chOff x="0" y="0"/>
            <a:chExt cx="616565" cy="5264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6565" cy="526401"/>
            </a:xfrm>
            <a:custGeom>
              <a:avLst/>
              <a:gdLst/>
              <a:ahLst/>
              <a:cxnLst/>
              <a:rect l="l" t="t" r="r" b="b"/>
              <a:pathLst>
                <a:path w="616565" h="526401">
                  <a:moveTo>
                    <a:pt x="0" y="0"/>
                  </a:moveTo>
                  <a:lnTo>
                    <a:pt x="616565" y="0"/>
                  </a:lnTo>
                  <a:lnTo>
                    <a:pt x="616565" y="526401"/>
                  </a:lnTo>
                  <a:lnTo>
                    <a:pt x="0" y="526401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16565" cy="564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6609632" y="8860127"/>
            <a:ext cx="1299336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19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3721" y="232417"/>
            <a:ext cx="12160397" cy="1023014"/>
            <a:chOff x="0" y="0"/>
            <a:chExt cx="3202738" cy="26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02738" cy="269436"/>
            </a:xfrm>
            <a:custGeom>
              <a:avLst/>
              <a:gdLst/>
              <a:ahLst/>
              <a:cxnLst/>
              <a:rect l="l" t="t" r="r" b="b"/>
              <a:pathLst>
                <a:path w="3202738" h="269436">
                  <a:moveTo>
                    <a:pt x="32469" y="0"/>
                  </a:moveTo>
                  <a:lnTo>
                    <a:pt x="3170269" y="0"/>
                  </a:lnTo>
                  <a:cubicBezTo>
                    <a:pt x="3188201" y="0"/>
                    <a:pt x="3202738" y="14537"/>
                    <a:pt x="3202738" y="32469"/>
                  </a:cubicBezTo>
                  <a:lnTo>
                    <a:pt x="3202738" y="236967"/>
                  </a:lnTo>
                  <a:cubicBezTo>
                    <a:pt x="3202738" y="254899"/>
                    <a:pt x="3188201" y="269436"/>
                    <a:pt x="3170269" y="269436"/>
                  </a:cubicBezTo>
                  <a:lnTo>
                    <a:pt x="32469" y="269436"/>
                  </a:lnTo>
                  <a:cubicBezTo>
                    <a:pt x="14537" y="269436"/>
                    <a:pt x="0" y="254899"/>
                    <a:pt x="0" y="236967"/>
                  </a:cubicBezTo>
                  <a:lnTo>
                    <a:pt x="0" y="32469"/>
                  </a:lnTo>
                  <a:cubicBezTo>
                    <a:pt x="0" y="14537"/>
                    <a:pt x="14537" y="0"/>
                    <a:pt x="32469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202738" cy="307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434423"/>
            <a:ext cx="11670909" cy="657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17"/>
              </a:lnSpc>
            </a:pPr>
            <a:r>
              <a:rPr lang="en-US" sz="4561">
                <a:solidFill>
                  <a:srgbClr val="000000"/>
                </a:solidFill>
                <a:latin typeface="Canva Sans Bold"/>
              </a:rPr>
              <a:t>Dataset Samples for Image Classification</a:t>
            </a:r>
          </a:p>
        </p:txBody>
      </p:sp>
      <p:sp>
        <p:nvSpPr>
          <p:cNvPr id="6" name="AutoShape 6"/>
          <p:cNvSpPr/>
          <p:nvPr/>
        </p:nvSpPr>
        <p:spPr>
          <a:xfrm>
            <a:off x="1028700" y="1110576"/>
            <a:ext cx="1167090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6526186" y="9047274"/>
            <a:ext cx="2055271" cy="1776208"/>
            <a:chOff x="0" y="0"/>
            <a:chExt cx="541306" cy="4678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1306" cy="467808"/>
            </a:xfrm>
            <a:custGeom>
              <a:avLst/>
              <a:gdLst/>
              <a:ahLst/>
              <a:cxnLst/>
              <a:rect l="l" t="t" r="r" b="b"/>
              <a:pathLst>
                <a:path w="541306" h="467808">
                  <a:moveTo>
                    <a:pt x="0" y="0"/>
                  </a:moveTo>
                  <a:lnTo>
                    <a:pt x="541306" y="0"/>
                  </a:lnTo>
                  <a:lnTo>
                    <a:pt x="541306" y="467808"/>
                  </a:lnTo>
                  <a:lnTo>
                    <a:pt x="0" y="467808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41306" cy="505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39521" y="1442956"/>
            <a:ext cx="7559901" cy="3478928"/>
            <a:chOff x="0" y="0"/>
            <a:chExt cx="10079867" cy="4638571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0079867" cy="4638571"/>
              <a:chOff x="0" y="0"/>
              <a:chExt cx="1991085" cy="91626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91085" cy="916261"/>
              </a:xfrm>
              <a:custGeom>
                <a:avLst/>
                <a:gdLst/>
                <a:ahLst/>
                <a:cxnLst/>
                <a:rect l="l" t="t" r="r" b="b"/>
                <a:pathLst>
                  <a:path w="1991085" h="916261">
                    <a:moveTo>
                      <a:pt x="0" y="0"/>
                    </a:moveTo>
                    <a:lnTo>
                      <a:pt x="1991085" y="0"/>
                    </a:lnTo>
                    <a:lnTo>
                      <a:pt x="1991085" y="916261"/>
                    </a:lnTo>
                    <a:lnTo>
                      <a:pt x="0" y="916261"/>
                    </a:lnTo>
                    <a:close/>
                  </a:path>
                </a:pathLst>
              </a:custGeom>
              <a:solidFill>
                <a:srgbClr val="A4F0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991085" cy="9543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252238" y="251072"/>
              <a:ext cx="4280519" cy="3288908"/>
              <a:chOff x="0" y="0"/>
              <a:chExt cx="812800" cy="62451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62451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24510">
                    <a:moveTo>
                      <a:pt x="55465" y="0"/>
                    </a:moveTo>
                    <a:lnTo>
                      <a:pt x="757335" y="0"/>
                    </a:lnTo>
                    <a:cubicBezTo>
                      <a:pt x="772045" y="0"/>
                      <a:pt x="786153" y="5844"/>
                      <a:pt x="796555" y="16245"/>
                    </a:cubicBezTo>
                    <a:cubicBezTo>
                      <a:pt x="806956" y="26647"/>
                      <a:pt x="812800" y="40755"/>
                      <a:pt x="812800" y="55465"/>
                    </a:cubicBezTo>
                    <a:lnTo>
                      <a:pt x="812800" y="569045"/>
                    </a:lnTo>
                    <a:cubicBezTo>
                      <a:pt x="812800" y="599677"/>
                      <a:pt x="787968" y="624510"/>
                      <a:pt x="757335" y="624510"/>
                    </a:cubicBezTo>
                    <a:lnTo>
                      <a:pt x="55465" y="624510"/>
                    </a:lnTo>
                    <a:cubicBezTo>
                      <a:pt x="40755" y="624510"/>
                      <a:pt x="26647" y="618666"/>
                      <a:pt x="16245" y="608264"/>
                    </a:cubicBezTo>
                    <a:cubicBezTo>
                      <a:pt x="5844" y="597863"/>
                      <a:pt x="0" y="583755"/>
                      <a:pt x="0" y="569045"/>
                    </a:cubicBezTo>
                    <a:lnTo>
                      <a:pt x="0" y="55465"/>
                    </a:lnTo>
                    <a:cubicBezTo>
                      <a:pt x="0" y="40755"/>
                      <a:pt x="5844" y="26647"/>
                      <a:pt x="16245" y="16245"/>
                    </a:cubicBezTo>
                    <a:cubicBezTo>
                      <a:pt x="26647" y="5844"/>
                      <a:pt x="40755" y="0"/>
                      <a:pt x="55465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t="-15075" b="-15075"/>
                </a:stretch>
              </a:blip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5379264" y="251072"/>
              <a:ext cx="4280519" cy="3288908"/>
              <a:chOff x="0" y="0"/>
              <a:chExt cx="812800" cy="62451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62451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24510">
                    <a:moveTo>
                      <a:pt x="55465" y="0"/>
                    </a:moveTo>
                    <a:lnTo>
                      <a:pt x="757335" y="0"/>
                    </a:lnTo>
                    <a:cubicBezTo>
                      <a:pt x="772045" y="0"/>
                      <a:pt x="786153" y="5844"/>
                      <a:pt x="796555" y="16245"/>
                    </a:cubicBezTo>
                    <a:cubicBezTo>
                      <a:pt x="806956" y="26647"/>
                      <a:pt x="812800" y="40755"/>
                      <a:pt x="812800" y="55465"/>
                    </a:cubicBezTo>
                    <a:lnTo>
                      <a:pt x="812800" y="569045"/>
                    </a:lnTo>
                    <a:cubicBezTo>
                      <a:pt x="812800" y="599677"/>
                      <a:pt x="787968" y="624510"/>
                      <a:pt x="757335" y="624510"/>
                    </a:cubicBezTo>
                    <a:lnTo>
                      <a:pt x="55465" y="624510"/>
                    </a:lnTo>
                    <a:cubicBezTo>
                      <a:pt x="40755" y="624510"/>
                      <a:pt x="26647" y="618666"/>
                      <a:pt x="16245" y="608264"/>
                    </a:cubicBezTo>
                    <a:cubicBezTo>
                      <a:pt x="5844" y="597863"/>
                      <a:pt x="0" y="583755"/>
                      <a:pt x="0" y="569045"/>
                    </a:cubicBezTo>
                    <a:lnTo>
                      <a:pt x="0" y="55465"/>
                    </a:lnTo>
                    <a:cubicBezTo>
                      <a:pt x="0" y="40755"/>
                      <a:pt x="5844" y="26647"/>
                      <a:pt x="16245" y="16245"/>
                    </a:cubicBezTo>
                    <a:cubicBezTo>
                      <a:pt x="26647" y="5844"/>
                      <a:pt x="40755" y="0"/>
                      <a:pt x="55465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t="-13163" b="-16986"/>
                </a:stretch>
              </a:blip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2576927" y="3802065"/>
              <a:ext cx="4926012" cy="836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Now"/>
                </a:rPr>
                <a:t>Vatsaladevi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39521" y="5495925"/>
            <a:ext cx="7559901" cy="3478929"/>
            <a:chOff x="0" y="0"/>
            <a:chExt cx="10079867" cy="4638572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0079867" cy="4638572"/>
              <a:chOff x="0" y="0"/>
              <a:chExt cx="1991085" cy="91626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991085" cy="916261"/>
              </a:xfrm>
              <a:custGeom>
                <a:avLst/>
                <a:gdLst/>
                <a:ahLst/>
                <a:cxnLst/>
                <a:rect l="l" t="t" r="r" b="b"/>
                <a:pathLst>
                  <a:path w="1991085" h="916261">
                    <a:moveTo>
                      <a:pt x="0" y="0"/>
                    </a:moveTo>
                    <a:lnTo>
                      <a:pt x="1991085" y="0"/>
                    </a:lnTo>
                    <a:lnTo>
                      <a:pt x="1991085" y="916261"/>
                    </a:lnTo>
                    <a:lnTo>
                      <a:pt x="0" y="916261"/>
                    </a:lnTo>
                    <a:close/>
                  </a:path>
                </a:pathLst>
              </a:custGeom>
              <a:solidFill>
                <a:srgbClr val="A4F0F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1991085" cy="9543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252238" y="251072"/>
              <a:ext cx="4280519" cy="3288908"/>
              <a:chOff x="0" y="0"/>
              <a:chExt cx="812800" cy="62451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62451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24510">
                    <a:moveTo>
                      <a:pt x="55465" y="0"/>
                    </a:moveTo>
                    <a:lnTo>
                      <a:pt x="757335" y="0"/>
                    </a:lnTo>
                    <a:cubicBezTo>
                      <a:pt x="772045" y="0"/>
                      <a:pt x="786153" y="5844"/>
                      <a:pt x="796555" y="16245"/>
                    </a:cubicBezTo>
                    <a:cubicBezTo>
                      <a:pt x="806956" y="26647"/>
                      <a:pt x="812800" y="40755"/>
                      <a:pt x="812800" y="55465"/>
                    </a:cubicBezTo>
                    <a:lnTo>
                      <a:pt x="812800" y="569045"/>
                    </a:lnTo>
                    <a:cubicBezTo>
                      <a:pt x="812800" y="599677"/>
                      <a:pt x="787968" y="624510"/>
                      <a:pt x="757335" y="624510"/>
                    </a:cubicBezTo>
                    <a:lnTo>
                      <a:pt x="55465" y="624510"/>
                    </a:lnTo>
                    <a:cubicBezTo>
                      <a:pt x="40755" y="624510"/>
                      <a:pt x="26647" y="618666"/>
                      <a:pt x="16245" y="608264"/>
                    </a:cubicBezTo>
                    <a:cubicBezTo>
                      <a:pt x="5844" y="597863"/>
                      <a:pt x="0" y="583755"/>
                      <a:pt x="0" y="569045"/>
                    </a:cubicBezTo>
                    <a:lnTo>
                      <a:pt x="0" y="55465"/>
                    </a:lnTo>
                    <a:cubicBezTo>
                      <a:pt x="0" y="40755"/>
                      <a:pt x="5844" y="26647"/>
                      <a:pt x="16245" y="16245"/>
                    </a:cubicBezTo>
                    <a:cubicBezTo>
                      <a:pt x="26647" y="5844"/>
                      <a:pt x="40755" y="0"/>
                      <a:pt x="55465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15075" b="-15075"/>
                </a:stretch>
              </a:blip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5379264" y="251072"/>
              <a:ext cx="4280519" cy="3288908"/>
              <a:chOff x="0" y="0"/>
              <a:chExt cx="812800" cy="62451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62451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24510">
                    <a:moveTo>
                      <a:pt x="55465" y="0"/>
                    </a:moveTo>
                    <a:lnTo>
                      <a:pt x="757335" y="0"/>
                    </a:lnTo>
                    <a:cubicBezTo>
                      <a:pt x="772045" y="0"/>
                      <a:pt x="786153" y="5844"/>
                      <a:pt x="796555" y="16245"/>
                    </a:cubicBezTo>
                    <a:cubicBezTo>
                      <a:pt x="806956" y="26647"/>
                      <a:pt x="812800" y="40755"/>
                      <a:pt x="812800" y="55465"/>
                    </a:cubicBezTo>
                    <a:lnTo>
                      <a:pt x="812800" y="569045"/>
                    </a:lnTo>
                    <a:cubicBezTo>
                      <a:pt x="812800" y="599677"/>
                      <a:pt x="787968" y="624510"/>
                      <a:pt x="757335" y="624510"/>
                    </a:cubicBezTo>
                    <a:lnTo>
                      <a:pt x="55465" y="624510"/>
                    </a:lnTo>
                    <a:cubicBezTo>
                      <a:pt x="40755" y="624510"/>
                      <a:pt x="26647" y="618666"/>
                      <a:pt x="16245" y="608264"/>
                    </a:cubicBezTo>
                    <a:cubicBezTo>
                      <a:pt x="5844" y="597863"/>
                      <a:pt x="0" y="583755"/>
                      <a:pt x="0" y="569045"/>
                    </a:cubicBezTo>
                    <a:lnTo>
                      <a:pt x="0" y="55465"/>
                    </a:lnTo>
                    <a:cubicBezTo>
                      <a:pt x="0" y="40755"/>
                      <a:pt x="5844" y="26647"/>
                      <a:pt x="16245" y="16245"/>
                    </a:cubicBezTo>
                    <a:cubicBezTo>
                      <a:pt x="26647" y="5844"/>
                      <a:pt x="40755" y="0"/>
                      <a:pt x="55465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15075" b="-15075"/>
                </a:stretch>
              </a:blip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2576927" y="3802065"/>
              <a:ext cx="4926012" cy="836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Now"/>
                </a:rPr>
                <a:t>Nyatapola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680535" y="1442956"/>
            <a:ext cx="7559901" cy="3478929"/>
            <a:chOff x="0" y="0"/>
            <a:chExt cx="10079867" cy="4638572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0079867" cy="4638572"/>
              <a:chOff x="0" y="0"/>
              <a:chExt cx="1991085" cy="916261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991085" cy="916261"/>
              </a:xfrm>
              <a:custGeom>
                <a:avLst/>
                <a:gdLst/>
                <a:ahLst/>
                <a:cxnLst/>
                <a:rect l="l" t="t" r="r" b="b"/>
                <a:pathLst>
                  <a:path w="1991085" h="916261">
                    <a:moveTo>
                      <a:pt x="0" y="0"/>
                    </a:moveTo>
                    <a:lnTo>
                      <a:pt x="1991085" y="0"/>
                    </a:lnTo>
                    <a:lnTo>
                      <a:pt x="1991085" y="916261"/>
                    </a:lnTo>
                    <a:lnTo>
                      <a:pt x="0" y="916261"/>
                    </a:lnTo>
                    <a:close/>
                  </a:path>
                </a:pathLst>
              </a:custGeom>
              <a:solidFill>
                <a:srgbClr val="A4F0FF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1991085" cy="9543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252238" y="251072"/>
              <a:ext cx="4280519" cy="3288908"/>
              <a:chOff x="0" y="0"/>
              <a:chExt cx="812800" cy="62451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62451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24510">
                    <a:moveTo>
                      <a:pt x="55465" y="0"/>
                    </a:moveTo>
                    <a:lnTo>
                      <a:pt x="757335" y="0"/>
                    </a:lnTo>
                    <a:cubicBezTo>
                      <a:pt x="772045" y="0"/>
                      <a:pt x="786153" y="5844"/>
                      <a:pt x="796555" y="16245"/>
                    </a:cubicBezTo>
                    <a:cubicBezTo>
                      <a:pt x="806956" y="26647"/>
                      <a:pt x="812800" y="40755"/>
                      <a:pt x="812800" y="55465"/>
                    </a:cubicBezTo>
                    <a:lnTo>
                      <a:pt x="812800" y="569045"/>
                    </a:lnTo>
                    <a:cubicBezTo>
                      <a:pt x="812800" y="599677"/>
                      <a:pt x="787968" y="624510"/>
                      <a:pt x="757335" y="624510"/>
                    </a:cubicBezTo>
                    <a:lnTo>
                      <a:pt x="55465" y="624510"/>
                    </a:lnTo>
                    <a:cubicBezTo>
                      <a:pt x="40755" y="624510"/>
                      <a:pt x="26647" y="618666"/>
                      <a:pt x="16245" y="608264"/>
                    </a:cubicBezTo>
                    <a:cubicBezTo>
                      <a:pt x="5844" y="597863"/>
                      <a:pt x="0" y="583755"/>
                      <a:pt x="0" y="569045"/>
                    </a:cubicBezTo>
                    <a:lnTo>
                      <a:pt x="0" y="55465"/>
                    </a:lnTo>
                    <a:cubicBezTo>
                      <a:pt x="0" y="40755"/>
                      <a:pt x="5844" y="26647"/>
                      <a:pt x="16245" y="16245"/>
                    </a:cubicBezTo>
                    <a:cubicBezTo>
                      <a:pt x="26647" y="5844"/>
                      <a:pt x="40755" y="0"/>
                      <a:pt x="55465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t="-15075" b="-15075"/>
                </a:stretch>
              </a:blipFill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5379264" y="251072"/>
              <a:ext cx="4280519" cy="3288908"/>
              <a:chOff x="0" y="0"/>
              <a:chExt cx="812800" cy="62451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62451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24510">
                    <a:moveTo>
                      <a:pt x="55465" y="0"/>
                    </a:moveTo>
                    <a:lnTo>
                      <a:pt x="757335" y="0"/>
                    </a:lnTo>
                    <a:cubicBezTo>
                      <a:pt x="772045" y="0"/>
                      <a:pt x="786153" y="5844"/>
                      <a:pt x="796555" y="16245"/>
                    </a:cubicBezTo>
                    <a:cubicBezTo>
                      <a:pt x="806956" y="26647"/>
                      <a:pt x="812800" y="40755"/>
                      <a:pt x="812800" y="55465"/>
                    </a:cubicBezTo>
                    <a:lnTo>
                      <a:pt x="812800" y="569045"/>
                    </a:lnTo>
                    <a:cubicBezTo>
                      <a:pt x="812800" y="599677"/>
                      <a:pt x="787968" y="624510"/>
                      <a:pt x="757335" y="624510"/>
                    </a:cubicBezTo>
                    <a:lnTo>
                      <a:pt x="55465" y="624510"/>
                    </a:lnTo>
                    <a:cubicBezTo>
                      <a:pt x="40755" y="624510"/>
                      <a:pt x="26647" y="618666"/>
                      <a:pt x="16245" y="608264"/>
                    </a:cubicBezTo>
                    <a:cubicBezTo>
                      <a:pt x="5844" y="597863"/>
                      <a:pt x="0" y="583755"/>
                      <a:pt x="0" y="569045"/>
                    </a:cubicBezTo>
                    <a:lnTo>
                      <a:pt x="0" y="55465"/>
                    </a:lnTo>
                    <a:cubicBezTo>
                      <a:pt x="0" y="40755"/>
                      <a:pt x="5844" y="26647"/>
                      <a:pt x="16245" y="16245"/>
                    </a:cubicBezTo>
                    <a:cubicBezTo>
                      <a:pt x="26647" y="5844"/>
                      <a:pt x="40755" y="0"/>
                      <a:pt x="55465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t="-15075" b="-15075"/>
                </a:stretch>
              </a:blip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1683953" y="3802065"/>
              <a:ext cx="5818987" cy="836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Now"/>
                </a:rPr>
                <a:t>Bhairavnath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680535" y="5557756"/>
            <a:ext cx="7559901" cy="3478929"/>
            <a:chOff x="0" y="0"/>
            <a:chExt cx="10079867" cy="4638572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10079867" cy="4638572"/>
              <a:chOff x="0" y="0"/>
              <a:chExt cx="1991085" cy="916261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991085" cy="916261"/>
              </a:xfrm>
              <a:custGeom>
                <a:avLst/>
                <a:gdLst/>
                <a:ahLst/>
                <a:cxnLst/>
                <a:rect l="l" t="t" r="r" b="b"/>
                <a:pathLst>
                  <a:path w="1991085" h="916261">
                    <a:moveTo>
                      <a:pt x="0" y="0"/>
                    </a:moveTo>
                    <a:lnTo>
                      <a:pt x="1991085" y="0"/>
                    </a:lnTo>
                    <a:lnTo>
                      <a:pt x="1991085" y="916261"/>
                    </a:lnTo>
                    <a:lnTo>
                      <a:pt x="0" y="916261"/>
                    </a:lnTo>
                    <a:close/>
                  </a:path>
                </a:pathLst>
              </a:custGeom>
              <a:solidFill>
                <a:srgbClr val="A4F0FF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38100"/>
                <a:ext cx="1991085" cy="9543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252238" y="251072"/>
              <a:ext cx="4280519" cy="3288908"/>
              <a:chOff x="0" y="0"/>
              <a:chExt cx="812800" cy="62451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62451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24510">
                    <a:moveTo>
                      <a:pt x="55465" y="0"/>
                    </a:moveTo>
                    <a:lnTo>
                      <a:pt x="757335" y="0"/>
                    </a:lnTo>
                    <a:cubicBezTo>
                      <a:pt x="772045" y="0"/>
                      <a:pt x="786153" y="5844"/>
                      <a:pt x="796555" y="16245"/>
                    </a:cubicBezTo>
                    <a:cubicBezTo>
                      <a:pt x="806956" y="26647"/>
                      <a:pt x="812800" y="40755"/>
                      <a:pt x="812800" y="55465"/>
                    </a:cubicBezTo>
                    <a:lnTo>
                      <a:pt x="812800" y="569045"/>
                    </a:lnTo>
                    <a:cubicBezTo>
                      <a:pt x="812800" y="599677"/>
                      <a:pt x="787968" y="624510"/>
                      <a:pt x="757335" y="624510"/>
                    </a:cubicBezTo>
                    <a:lnTo>
                      <a:pt x="55465" y="624510"/>
                    </a:lnTo>
                    <a:cubicBezTo>
                      <a:pt x="40755" y="624510"/>
                      <a:pt x="26647" y="618666"/>
                      <a:pt x="16245" y="608264"/>
                    </a:cubicBezTo>
                    <a:cubicBezTo>
                      <a:pt x="5844" y="597863"/>
                      <a:pt x="0" y="583755"/>
                      <a:pt x="0" y="569045"/>
                    </a:cubicBezTo>
                    <a:lnTo>
                      <a:pt x="0" y="55465"/>
                    </a:lnTo>
                    <a:cubicBezTo>
                      <a:pt x="0" y="40755"/>
                      <a:pt x="5844" y="26647"/>
                      <a:pt x="16245" y="16245"/>
                    </a:cubicBezTo>
                    <a:cubicBezTo>
                      <a:pt x="26647" y="5844"/>
                      <a:pt x="40755" y="0"/>
                      <a:pt x="55465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t="-15075" b="-15075"/>
                </a:stretch>
              </a:blipFill>
            </p:spPr>
          </p:sp>
        </p:grpSp>
        <p:grpSp>
          <p:nvGrpSpPr>
            <p:cNvPr id="43" name="Group 43"/>
            <p:cNvGrpSpPr/>
            <p:nvPr/>
          </p:nvGrpSpPr>
          <p:grpSpPr>
            <a:xfrm>
              <a:off x="5379264" y="251072"/>
              <a:ext cx="4280519" cy="3288908"/>
              <a:chOff x="0" y="0"/>
              <a:chExt cx="812800" cy="62451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62451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24510">
                    <a:moveTo>
                      <a:pt x="55465" y="0"/>
                    </a:moveTo>
                    <a:lnTo>
                      <a:pt x="757335" y="0"/>
                    </a:lnTo>
                    <a:cubicBezTo>
                      <a:pt x="772045" y="0"/>
                      <a:pt x="786153" y="5844"/>
                      <a:pt x="796555" y="16245"/>
                    </a:cubicBezTo>
                    <a:cubicBezTo>
                      <a:pt x="806956" y="26647"/>
                      <a:pt x="812800" y="40755"/>
                      <a:pt x="812800" y="55465"/>
                    </a:cubicBezTo>
                    <a:lnTo>
                      <a:pt x="812800" y="569045"/>
                    </a:lnTo>
                    <a:cubicBezTo>
                      <a:pt x="812800" y="599677"/>
                      <a:pt x="787968" y="624510"/>
                      <a:pt x="757335" y="624510"/>
                    </a:cubicBezTo>
                    <a:lnTo>
                      <a:pt x="55465" y="624510"/>
                    </a:lnTo>
                    <a:cubicBezTo>
                      <a:pt x="40755" y="624510"/>
                      <a:pt x="26647" y="618666"/>
                      <a:pt x="16245" y="608264"/>
                    </a:cubicBezTo>
                    <a:cubicBezTo>
                      <a:pt x="5844" y="597863"/>
                      <a:pt x="0" y="583755"/>
                      <a:pt x="0" y="569045"/>
                    </a:cubicBezTo>
                    <a:lnTo>
                      <a:pt x="0" y="55465"/>
                    </a:lnTo>
                    <a:cubicBezTo>
                      <a:pt x="0" y="40755"/>
                      <a:pt x="5844" y="26647"/>
                      <a:pt x="16245" y="16245"/>
                    </a:cubicBezTo>
                    <a:cubicBezTo>
                      <a:pt x="26647" y="5844"/>
                      <a:pt x="40755" y="0"/>
                      <a:pt x="55465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t="-15075" b="-15075"/>
                </a:stretch>
              </a:blipFill>
            </p:spPr>
          </p:sp>
        </p:grpSp>
        <p:sp>
          <p:nvSpPr>
            <p:cNvPr id="45" name="TextBox 45"/>
            <p:cNvSpPr txBox="1"/>
            <p:nvPr/>
          </p:nvSpPr>
          <p:spPr>
            <a:xfrm>
              <a:off x="2576927" y="3802065"/>
              <a:ext cx="4926012" cy="836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Now"/>
                </a:rPr>
                <a:t>Gopinath</a:t>
              </a: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6576681" y="8988208"/>
            <a:ext cx="1668532" cy="1298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27"/>
              </a:lnSpc>
            </a:pPr>
            <a:r>
              <a:rPr lang="en-US" sz="7590">
                <a:solidFill>
                  <a:srgbClr val="000000"/>
                </a:solidFill>
                <a:latin typeface="Canva Sans Bold"/>
              </a:rPr>
              <a:t>20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500" r="-275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25940" y="423122"/>
            <a:ext cx="15328250" cy="1211156"/>
            <a:chOff x="0" y="0"/>
            <a:chExt cx="4037070" cy="3189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37070" cy="318988"/>
            </a:xfrm>
            <a:custGeom>
              <a:avLst/>
              <a:gdLst/>
              <a:ahLst/>
              <a:cxnLst/>
              <a:rect l="l" t="t" r="r" b="b"/>
              <a:pathLst>
                <a:path w="4037070" h="318988">
                  <a:moveTo>
                    <a:pt x="25759" y="0"/>
                  </a:moveTo>
                  <a:lnTo>
                    <a:pt x="4011311" y="0"/>
                  </a:lnTo>
                  <a:cubicBezTo>
                    <a:pt x="4025537" y="0"/>
                    <a:pt x="4037070" y="11533"/>
                    <a:pt x="4037070" y="25759"/>
                  </a:cubicBezTo>
                  <a:lnTo>
                    <a:pt x="4037070" y="293229"/>
                  </a:lnTo>
                  <a:cubicBezTo>
                    <a:pt x="4037070" y="307455"/>
                    <a:pt x="4025537" y="318988"/>
                    <a:pt x="4011311" y="318988"/>
                  </a:cubicBezTo>
                  <a:lnTo>
                    <a:pt x="25759" y="318988"/>
                  </a:lnTo>
                  <a:cubicBezTo>
                    <a:pt x="18927" y="318988"/>
                    <a:pt x="12375" y="316274"/>
                    <a:pt x="7545" y="311443"/>
                  </a:cubicBezTo>
                  <a:cubicBezTo>
                    <a:pt x="2714" y="306612"/>
                    <a:pt x="0" y="300060"/>
                    <a:pt x="0" y="293229"/>
                  </a:cubicBezTo>
                  <a:lnTo>
                    <a:pt x="0" y="25759"/>
                  </a:lnTo>
                  <a:cubicBezTo>
                    <a:pt x="0" y="18927"/>
                    <a:pt x="2714" y="12375"/>
                    <a:pt x="7545" y="7545"/>
                  </a:cubicBezTo>
                  <a:cubicBezTo>
                    <a:pt x="12375" y="2714"/>
                    <a:pt x="18927" y="0"/>
                    <a:pt x="25759" y="0"/>
                  </a:cubicBezTo>
                  <a:close/>
                </a:path>
              </a:pathLst>
            </a:custGeom>
            <a:solidFill>
              <a:srgbClr val="D5D5D5">
                <a:alpha val="8588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37070" cy="357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37925" y="864347"/>
            <a:ext cx="14846231" cy="499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5"/>
              </a:lnSpc>
            </a:pPr>
            <a:r>
              <a:rPr lang="en-US" sz="3568">
                <a:solidFill>
                  <a:srgbClr val="000000"/>
                </a:solidFill>
                <a:latin typeface="Canva Sans Bold"/>
              </a:rPr>
              <a:t>Image data set augmentation for MobilenetSSd-v2 and CNN-LSTM</a:t>
            </a:r>
          </a:p>
        </p:txBody>
      </p:sp>
      <p:sp>
        <p:nvSpPr>
          <p:cNvPr id="7" name="AutoShape 7"/>
          <p:cNvSpPr/>
          <p:nvPr/>
        </p:nvSpPr>
        <p:spPr>
          <a:xfrm>
            <a:off x="606997" y="1363816"/>
            <a:ext cx="1456613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6240436" y="8824802"/>
            <a:ext cx="2341021" cy="1998680"/>
            <a:chOff x="0" y="0"/>
            <a:chExt cx="616565" cy="5264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6565" cy="526401"/>
            </a:xfrm>
            <a:custGeom>
              <a:avLst/>
              <a:gdLst/>
              <a:ahLst/>
              <a:cxnLst/>
              <a:rect l="l" t="t" r="r" b="b"/>
              <a:pathLst>
                <a:path w="616565" h="526401">
                  <a:moveTo>
                    <a:pt x="0" y="0"/>
                  </a:moveTo>
                  <a:lnTo>
                    <a:pt x="616565" y="0"/>
                  </a:lnTo>
                  <a:lnTo>
                    <a:pt x="616565" y="526401"/>
                  </a:lnTo>
                  <a:lnTo>
                    <a:pt x="0" y="526401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16565" cy="564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574698" y="1816839"/>
            <a:ext cx="9444081" cy="2964451"/>
            <a:chOff x="0" y="0"/>
            <a:chExt cx="2487330" cy="7807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87330" cy="780761"/>
            </a:xfrm>
            <a:custGeom>
              <a:avLst/>
              <a:gdLst/>
              <a:ahLst/>
              <a:cxnLst/>
              <a:rect l="l" t="t" r="r" b="b"/>
              <a:pathLst>
                <a:path w="2487330" h="780761">
                  <a:moveTo>
                    <a:pt x="0" y="0"/>
                  </a:moveTo>
                  <a:lnTo>
                    <a:pt x="2487330" y="0"/>
                  </a:lnTo>
                  <a:lnTo>
                    <a:pt x="2487330" y="780761"/>
                  </a:lnTo>
                  <a:lnTo>
                    <a:pt x="0" y="780761"/>
                  </a:lnTo>
                  <a:close/>
                </a:path>
              </a:pathLst>
            </a:custGeom>
            <a:solidFill>
              <a:srgbClr val="FFD8A9">
                <a:alpha val="83922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487330" cy="818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4088548" y="2015980"/>
            <a:ext cx="2355252" cy="2566170"/>
          </a:xfrm>
          <a:custGeom>
            <a:avLst/>
            <a:gdLst/>
            <a:ahLst/>
            <a:cxnLst/>
            <a:rect l="l" t="t" r="r" b="b"/>
            <a:pathLst>
              <a:path w="2355252" h="2566170">
                <a:moveTo>
                  <a:pt x="0" y="0"/>
                </a:moveTo>
                <a:lnTo>
                  <a:pt x="2355252" y="0"/>
                </a:lnTo>
                <a:lnTo>
                  <a:pt x="2355252" y="2566170"/>
                </a:lnTo>
                <a:lnTo>
                  <a:pt x="0" y="2566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119113" y="2015980"/>
            <a:ext cx="2355252" cy="2566170"/>
          </a:xfrm>
          <a:custGeom>
            <a:avLst/>
            <a:gdLst/>
            <a:ahLst/>
            <a:cxnLst/>
            <a:rect l="l" t="t" r="r" b="b"/>
            <a:pathLst>
              <a:path w="2355252" h="2566170">
                <a:moveTo>
                  <a:pt x="0" y="0"/>
                </a:moveTo>
                <a:lnTo>
                  <a:pt x="2355251" y="0"/>
                </a:lnTo>
                <a:lnTo>
                  <a:pt x="2355251" y="2566170"/>
                </a:lnTo>
                <a:lnTo>
                  <a:pt x="0" y="25661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150639" y="2015980"/>
            <a:ext cx="2353732" cy="2594665"/>
          </a:xfrm>
          <a:custGeom>
            <a:avLst/>
            <a:gdLst/>
            <a:ahLst/>
            <a:cxnLst/>
            <a:rect l="l" t="t" r="r" b="b"/>
            <a:pathLst>
              <a:path w="2353732" h="2594665">
                <a:moveTo>
                  <a:pt x="0" y="0"/>
                </a:moveTo>
                <a:lnTo>
                  <a:pt x="2353732" y="0"/>
                </a:lnTo>
                <a:lnTo>
                  <a:pt x="2353732" y="2594665"/>
                </a:lnTo>
                <a:lnTo>
                  <a:pt x="0" y="25946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6609632" y="8860127"/>
            <a:ext cx="1299336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21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590276" y="4963852"/>
            <a:ext cx="13963914" cy="5303677"/>
            <a:chOff x="0" y="0"/>
            <a:chExt cx="4165588" cy="158214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165588" cy="1582145"/>
            </a:xfrm>
            <a:custGeom>
              <a:avLst/>
              <a:gdLst/>
              <a:ahLst/>
              <a:cxnLst/>
              <a:rect l="l" t="t" r="r" b="b"/>
              <a:pathLst>
                <a:path w="4165588" h="1582145">
                  <a:moveTo>
                    <a:pt x="0" y="0"/>
                  </a:moveTo>
                  <a:lnTo>
                    <a:pt x="4165588" y="0"/>
                  </a:lnTo>
                  <a:lnTo>
                    <a:pt x="4165588" y="1582145"/>
                  </a:lnTo>
                  <a:lnTo>
                    <a:pt x="0" y="1582145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165588" cy="1620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21" name="Table 21"/>
          <p:cNvGraphicFramePr>
            <a:graphicFrameLocks noGrp="1"/>
          </p:cNvGraphicFramePr>
          <p:nvPr/>
        </p:nvGraphicFramePr>
        <p:xfrm>
          <a:off x="1907928" y="5318074"/>
          <a:ext cx="13318488" cy="4666708"/>
        </p:xfrm>
        <a:graphic>
          <a:graphicData uri="http://schemas.openxmlformats.org/drawingml/2006/table">
            <a:tbl>
              <a:tblPr/>
              <a:tblGrid>
                <a:gridCol w="227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007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7792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 u="none" strike="noStrike">
                          <a:solidFill>
                            <a:srgbClr val="1E1A1B"/>
                          </a:solidFill>
                          <a:latin typeface="Now Medium"/>
                        </a:rPr>
                        <a:t>Monument</a:t>
                      </a:r>
                      <a:endParaRPr lang="en-US" sz="1100"/>
                    </a:p>
                  </a:txBody>
                  <a:tcPr marL="168190" marR="168190" marT="168190" marB="168190" anchor="ctr">
                    <a:lnL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 u="none" strike="noStrike">
                          <a:solidFill>
                            <a:srgbClr val="1E1A1B"/>
                          </a:solidFill>
                          <a:latin typeface="Now Medium"/>
                        </a:rPr>
                        <a:t>Training</a:t>
                      </a:r>
                      <a:endParaRPr lang="en-US" sz="1100"/>
                    </a:p>
                  </a:txBody>
                  <a:tcPr marL="168190" marR="168190" marT="168190" marB="168190" anchor="ctr">
                    <a:lnL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 u="none" strike="noStrike">
                          <a:solidFill>
                            <a:srgbClr val="1E1A1B"/>
                          </a:solidFill>
                          <a:latin typeface="Now Medium"/>
                        </a:rPr>
                        <a:t>Testing</a:t>
                      </a:r>
                      <a:endParaRPr lang="en-US" sz="1100"/>
                    </a:p>
                  </a:txBody>
                  <a:tcPr marL="168190" marR="168190" marT="168190" marB="168190" anchor="ctr">
                    <a:lnL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722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2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89" u="none" strike="noStrike">
                          <a:solidFill>
                            <a:srgbClr val="000000"/>
                          </a:solidFill>
                          <a:latin typeface="Now Medium"/>
                        </a:rPr>
                        <a:t>Bhairavnath</a:t>
                      </a:r>
                      <a:endParaRPr lang="en-US" sz="1100"/>
                    </a:p>
                  </a:txBody>
                  <a:tcPr marL="168190" marR="168190" marT="168190" marB="168190" anchor="ctr">
                    <a:lnL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2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89">
                          <a:solidFill>
                            <a:srgbClr val="000000"/>
                          </a:solidFill>
                          <a:latin typeface="Now Medium"/>
                        </a:rPr>
                        <a:t>1503</a:t>
                      </a:r>
                      <a:endParaRPr lang="en-US" sz="1100"/>
                    </a:p>
                  </a:txBody>
                  <a:tcPr marL="168190" marR="168190" marT="168190" marB="168190" anchor="ctr">
                    <a:lnL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2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89">
                          <a:solidFill>
                            <a:srgbClr val="000000"/>
                          </a:solidFill>
                          <a:latin typeface="Now Medium"/>
                        </a:rPr>
                        <a:t>45</a:t>
                      </a:r>
                      <a:endParaRPr lang="en-US" sz="1100"/>
                    </a:p>
                  </a:txBody>
                  <a:tcPr marL="168190" marR="168190" marT="168190" marB="168190" anchor="ctr">
                    <a:lnL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722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2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89" u="none" strike="noStrike">
                          <a:solidFill>
                            <a:srgbClr val="000000"/>
                          </a:solidFill>
                          <a:latin typeface="Now Medium"/>
                        </a:rPr>
                        <a:t>Gopinath</a:t>
                      </a:r>
                      <a:endParaRPr lang="en-US" sz="1100"/>
                    </a:p>
                  </a:txBody>
                  <a:tcPr marL="168190" marR="168190" marT="168190" marB="168190" anchor="ctr">
                    <a:lnL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2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89">
                          <a:solidFill>
                            <a:srgbClr val="000000"/>
                          </a:solidFill>
                          <a:latin typeface="Now Medium"/>
                        </a:rPr>
                        <a:t>1534</a:t>
                      </a:r>
                      <a:endParaRPr lang="en-US" sz="1100"/>
                    </a:p>
                  </a:txBody>
                  <a:tcPr marL="168190" marR="168190" marT="168190" marB="168190" anchor="ctr">
                    <a:lnL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2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89">
                          <a:solidFill>
                            <a:srgbClr val="000000"/>
                          </a:solidFill>
                          <a:latin typeface="Now Medium"/>
                        </a:rPr>
                        <a:t>45</a:t>
                      </a:r>
                      <a:endParaRPr lang="en-US" sz="1100"/>
                    </a:p>
                  </a:txBody>
                  <a:tcPr marL="168190" marR="168190" marT="168190" marB="168190" anchor="ctr">
                    <a:lnL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722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2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89" u="none" strike="noStrike">
                          <a:solidFill>
                            <a:srgbClr val="000000"/>
                          </a:solidFill>
                          <a:latin typeface="Now Medium"/>
                        </a:rPr>
                        <a:t>Nyatapola</a:t>
                      </a:r>
                      <a:endParaRPr lang="en-US" sz="1100"/>
                    </a:p>
                  </a:txBody>
                  <a:tcPr marL="168190" marR="168190" marT="168190" marB="168190" anchor="ctr">
                    <a:lnL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2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89">
                          <a:solidFill>
                            <a:srgbClr val="000000"/>
                          </a:solidFill>
                          <a:latin typeface="Now Medium"/>
                        </a:rPr>
                        <a:t>1497</a:t>
                      </a:r>
                      <a:endParaRPr lang="en-US" sz="1100"/>
                    </a:p>
                  </a:txBody>
                  <a:tcPr marL="168190" marR="168190" marT="168190" marB="168190" anchor="ctr">
                    <a:lnL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2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89">
                          <a:solidFill>
                            <a:srgbClr val="000000"/>
                          </a:solidFill>
                          <a:latin typeface="Now Medium"/>
                        </a:rPr>
                        <a:t>45</a:t>
                      </a:r>
                      <a:endParaRPr lang="en-US" sz="1100"/>
                    </a:p>
                  </a:txBody>
                  <a:tcPr marL="168190" marR="168190" marT="168190" marB="168190" anchor="ctr">
                    <a:lnL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722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2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89" u="none" strike="noStrike">
                          <a:solidFill>
                            <a:srgbClr val="000000"/>
                          </a:solidFill>
                          <a:latin typeface="Now Medium"/>
                        </a:rPr>
                        <a:t>Vatsala Devi</a:t>
                      </a:r>
                      <a:endParaRPr lang="en-US" sz="1100"/>
                    </a:p>
                  </a:txBody>
                  <a:tcPr marL="168190" marR="168190" marT="168190" marB="168190" anchor="ctr">
                    <a:lnL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2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89">
                          <a:solidFill>
                            <a:srgbClr val="000000"/>
                          </a:solidFill>
                          <a:latin typeface="Now Medium"/>
                        </a:rPr>
                        <a:t>1364</a:t>
                      </a:r>
                      <a:endParaRPr lang="en-US" sz="1100"/>
                    </a:p>
                  </a:txBody>
                  <a:tcPr marL="168190" marR="168190" marT="168190" marB="168190" anchor="ctr">
                    <a:lnL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2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89">
                          <a:solidFill>
                            <a:srgbClr val="000000"/>
                          </a:solidFill>
                          <a:latin typeface="Now Medium"/>
                        </a:rPr>
                        <a:t>45</a:t>
                      </a:r>
                      <a:endParaRPr lang="en-US" sz="1100"/>
                    </a:p>
                  </a:txBody>
                  <a:tcPr marL="168190" marR="168190" marT="168190" marB="168190" anchor="ctr">
                    <a:lnL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63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5504" y="3464821"/>
            <a:ext cx="17336992" cy="1467763"/>
          </a:xfrm>
          <a:custGeom>
            <a:avLst/>
            <a:gdLst/>
            <a:ahLst/>
            <a:cxnLst/>
            <a:rect l="l" t="t" r="r" b="b"/>
            <a:pathLst>
              <a:path w="17336992" h="1467763">
                <a:moveTo>
                  <a:pt x="0" y="0"/>
                </a:moveTo>
                <a:lnTo>
                  <a:pt x="17336992" y="0"/>
                </a:lnTo>
                <a:lnTo>
                  <a:pt x="17336992" y="1467762"/>
                </a:lnTo>
                <a:lnTo>
                  <a:pt x="0" y="1467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4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43721" y="232417"/>
            <a:ext cx="15207495" cy="1023014"/>
            <a:chOff x="0" y="0"/>
            <a:chExt cx="4005266" cy="2694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05266" cy="269436"/>
            </a:xfrm>
            <a:custGeom>
              <a:avLst/>
              <a:gdLst/>
              <a:ahLst/>
              <a:cxnLst/>
              <a:rect l="l" t="t" r="r" b="b"/>
              <a:pathLst>
                <a:path w="4005266" h="269436">
                  <a:moveTo>
                    <a:pt x="25963" y="0"/>
                  </a:moveTo>
                  <a:lnTo>
                    <a:pt x="3979303" y="0"/>
                  </a:lnTo>
                  <a:cubicBezTo>
                    <a:pt x="3986189" y="0"/>
                    <a:pt x="3992793" y="2735"/>
                    <a:pt x="3997662" y="7604"/>
                  </a:cubicBezTo>
                  <a:cubicBezTo>
                    <a:pt x="4002531" y="12474"/>
                    <a:pt x="4005266" y="19077"/>
                    <a:pt x="4005266" y="25963"/>
                  </a:cubicBezTo>
                  <a:lnTo>
                    <a:pt x="4005266" y="243472"/>
                  </a:lnTo>
                  <a:cubicBezTo>
                    <a:pt x="4005266" y="257812"/>
                    <a:pt x="3993642" y="269436"/>
                    <a:pt x="3979303" y="269436"/>
                  </a:cubicBezTo>
                  <a:lnTo>
                    <a:pt x="25963" y="269436"/>
                  </a:lnTo>
                  <a:cubicBezTo>
                    <a:pt x="11624" y="269436"/>
                    <a:pt x="0" y="257812"/>
                    <a:pt x="0" y="243472"/>
                  </a:cubicBezTo>
                  <a:lnTo>
                    <a:pt x="0" y="25963"/>
                  </a:lnTo>
                  <a:cubicBezTo>
                    <a:pt x="0" y="11624"/>
                    <a:pt x="11624" y="0"/>
                    <a:pt x="25963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05266" cy="307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27196" y="362072"/>
            <a:ext cx="15597309" cy="59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4"/>
              </a:lnSpc>
            </a:pPr>
            <a:r>
              <a:rPr lang="en-US" sz="4095">
                <a:solidFill>
                  <a:srgbClr val="000000"/>
                </a:solidFill>
                <a:latin typeface="Canva Sans Bold"/>
              </a:rPr>
              <a:t>Question-Answer data set accumulation for Transformer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64993" y="5370733"/>
            <a:ext cx="10461638" cy="989668"/>
            <a:chOff x="0" y="0"/>
            <a:chExt cx="2755329" cy="2606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55329" cy="260653"/>
            </a:xfrm>
            <a:custGeom>
              <a:avLst/>
              <a:gdLst/>
              <a:ahLst/>
              <a:cxnLst/>
              <a:rect l="l" t="t" r="r" b="b"/>
              <a:pathLst>
                <a:path w="2755329" h="260653">
                  <a:moveTo>
                    <a:pt x="37742" y="0"/>
                  </a:moveTo>
                  <a:lnTo>
                    <a:pt x="2717587" y="0"/>
                  </a:lnTo>
                  <a:cubicBezTo>
                    <a:pt x="2738431" y="0"/>
                    <a:pt x="2755329" y="16897"/>
                    <a:pt x="2755329" y="37742"/>
                  </a:cubicBezTo>
                  <a:lnTo>
                    <a:pt x="2755329" y="222912"/>
                  </a:lnTo>
                  <a:cubicBezTo>
                    <a:pt x="2755329" y="243756"/>
                    <a:pt x="2738431" y="260653"/>
                    <a:pt x="2717587" y="260653"/>
                  </a:cubicBezTo>
                  <a:lnTo>
                    <a:pt x="37742" y="260653"/>
                  </a:lnTo>
                  <a:cubicBezTo>
                    <a:pt x="16897" y="260653"/>
                    <a:pt x="0" y="243756"/>
                    <a:pt x="0" y="222912"/>
                  </a:cubicBezTo>
                  <a:lnTo>
                    <a:pt x="0" y="37742"/>
                  </a:lnTo>
                  <a:cubicBezTo>
                    <a:pt x="0" y="16897"/>
                    <a:pt x="16897" y="0"/>
                    <a:pt x="37742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755329" cy="298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26686" y="5380258"/>
            <a:ext cx="10430115" cy="814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4"/>
              </a:lnSpc>
            </a:pPr>
            <a:r>
              <a:rPr lang="en-US" sz="4724">
                <a:solidFill>
                  <a:srgbClr val="000000"/>
                </a:solidFill>
                <a:latin typeface="Canva Sans Bold"/>
              </a:rPr>
              <a:t>Dataset after Data Augmentation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28700" y="1028700"/>
            <a:ext cx="1455730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46348" y="6175930"/>
            <a:ext cx="98101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743721" y="1743616"/>
            <a:ext cx="162306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We collected about 5335 sets of unique question answer about different monuments around Bhaktapur Durbar Square.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2285" y="6563310"/>
            <a:ext cx="172593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After applying data augmentation technique like Synonym replacement, Back translation we were able to expand our dataset from 5335 to 16173 sets.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6240436" y="8824802"/>
            <a:ext cx="2341021" cy="1998680"/>
            <a:chOff x="0" y="0"/>
            <a:chExt cx="616565" cy="5264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6565" cy="526401"/>
            </a:xfrm>
            <a:custGeom>
              <a:avLst/>
              <a:gdLst/>
              <a:ahLst/>
              <a:cxnLst/>
              <a:rect l="l" t="t" r="r" b="b"/>
              <a:pathLst>
                <a:path w="616565" h="526401">
                  <a:moveTo>
                    <a:pt x="0" y="0"/>
                  </a:moveTo>
                  <a:lnTo>
                    <a:pt x="616565" y="0"/>
                  </a:lnTo>
                  <a:lnTo>
                    <a:pt x="616565" y="526401"/>
                  </a:lnTo>
                  <a:lnTo>
                    <a:pt x="0" y="526401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16565" cy="564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76681" y="8988208"/>
            <a:ext cx="1668532" cy="1298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27"/>
              </a:lnSpc>
            </a:pPr>
            <a:r>
              <a:rPr lang="en-US" sz="7590">
                <a:solidFill>
                  <a:srgbClr val="000000"/>
                </a:solidFill>
                <a:latin typeface="Canva Sans Bold"/>
              </a:rPr>
              <a:t>22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344" b="-153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16811" y="2320774"/>
            <a:ext cx="8654822" cy="7333752"/>
            <a:chOff x="0" y="0"/>
            <a:chExt cx="2279459" cy="19315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79459" cy="1931523"/>
            </a:xfrm>
            <a:custGeom>
              <a:avLst/>
              <a:gdLst/>
              <a:ahLst/>
              <a:cxnLst/>
              <a:rect l="l" t="t" r="r" b="b"/>
              <a:pathLst>
                <a:path w="2279459" h="1931523">
                  <a:moveTo>
                    <a:pt x="0" y="0"/>
                  </a:moveTo>
                  <a:lnTo>
                    <a:pt x="2279459" y="0"/>
                  </a:lnTo>
                  <a:lnTo>
                    <a:pt x="2279459" y="1931523"/>
                  </a:lnTo>
                  <a:lnTo>
                    <a:pt x="0" y="1931523"/>
                  </a:lnTo>
                  <a:close/>
                </a:path>
              </a:pathLst>
            </a:custGeom>
            <a:solidFill>
              <a:srgbClr val="CAD1DA">
                <a:alpha val="9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79459" cy="1969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44781" y="565997"/>
            <a:ext cx="11208615" cy="1102034"/>
            <a:chOff x="0" y="0"/>
            <a:chExt cx="2952063" cy="2902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52063" cy="290248"/>
            </a:xfrm>
            <a:custGeom>
              <a:avLst/>
              <a:gdLst/>
              <a:ahLst/>
              <a:cxnLst/>
              <a:rect l="l" t="t" r="r" b="b"/>
              <a:pathLst>
                <a:path w="2952063" h="290248">
                  <a:moveTo>
                    <a:pt x="35226" y="0"/>
                  </a:moveTo>
                  <a:lnTo>
                    <a:pt x="2916837" y="0"/>
                  </a:lnTo>
                  <a:cubicBezTo>
                    <a:pt x="2936292" y="0"/>
                    <a:pt x="2952063" y="15771"/>
                    <a:pt x="2952063" y="35226"/>
                  </a:cubicBezTo>
                  <a:lnTo>
                    <a:pt x="2952063" y="255021"/>
                  </a:lnTo>
                  <a:cubicBezTo>
                    <a:pt x="2952063" y="274476"/>
                    <a:pt x="2936292" y="290248"/>
                    <a:pt x="2916837" y="290248"/>
                  </a:cubicBezTo>
                  <a:lnTo>
                    <a:pt x="35226" y="290248"/>
                  </a:lnTo>
                  <a:cubicBezTo>
                    <a:pt x="15771" y="290248"/>
                    <a:pt x="0" y="274476"/>
                    <a:pt x="0" y="255021"/>
                  </a:cubicBezTo>
                  <a:lnTo>
                    <a:pt x="0" y="35226"/>
                  </a:lnTo>
                  <a:cubicBezTo>
                    <a:pt x="0" y="15771"/>
                    <a:pt x="15771" y="0"/>
                    <a:pt x="35226" y="0"/>
                  </a:cubicBezTo>
                  <a:close/>
                </a:path>
              </a:pathLst>
            </a:custGeom>
            <a:solidFill>
              <a:srgbClr val="D5D5D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952063" cy="328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78238" y="730418"/>
            <a:ext cx="10875159" cy="850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7"/>
              </a:lnSpc>
            </a:pPr>
            <a:r>
              <a:rPr lang="en-US" sz="5988">
                <a:solidFill>
                  <a:srgbClr val="000000"/>
                </a:solidFill>
                <a:latin typeface="Canva Sans Bold"/>
              </a:rPr>
              <a:t>DATASET PRE-PROCESSING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1178238" y="1562264"/>
            <a:ext cx="103783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2153433" y="709873"/>
            <a:ext cx="1987197" cy="834835"/>
          </a:xfrm>
          <a:custGeom>
            <a:avLst/>
            <a:gdLst/>
            <a:ahLst/>
            <a:cxnLst/>
            <a:rect l="l" t="t" r="r" b="b"/>
            <a:pathLst>
              <a:path w="1987197" h="834835">
                <a:moveTo>
                  <a:pt x="0" y="0"/>
                </a:moveTo>
                <a:lnTo>
                  <a:pt x="1987197" y="0"/>
                </a:lnTo>
                <a:lnTo>
                  <a:pt x="1987197" y="834836"/>
                </a:lnTo>
                <a:lnTo>
                  <a:pt x="0" y="834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1000"/>
            </a:blip>
            <a:stretch>
              <a:fillRect t="-329" b="-329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495391" y="2645307"/>
            <a:ext cx="6842563" cy="7980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04"/>
              </a:lnSpc>
            </a:pPr>
            <a:r>
              <a:rPr lang="en-US" sz="3789">
                <a:solidFill>
                  <a:srgbClr val="000000"/>
                </a:solidFill>
                <a:latin typeface="Now"/>
              </a:rPr>
              <a:t>1. Anonymization.</a:t>
            </a:r>
          </a:p>
          <a:p>
            <a:pPr>
              <a:lnSpc>
                <a:spcPts val="5304"/>
              </a:lnSpc>
            </a:pPr>
            <a:r>
              <a:rPr lang="en-US" sz="3789">
                <a:solidFill>
                  <a:srgbClr val="000000"/>
                </a:solidFill>
                <a:latin typeface="Now"/>
              </a:rPr>
              <a:t>2. Removing URLs.</a:t>
            </a:r>
          </a:p>
          <a:p>
            <a:pPr>
              <a:lnSpc>
                <a:spcPts val="5304"/>
              </a:lnSpc>
            </a:pPr>
            <a:r>
              <a:rPr lang="en-US" sz="3789">
                <a:solidFill>
                  <a:srgbClr val="000000"/>
                </a:solidFill>
                <a:latin typeface="Now"/>
              </a:rPr>
              <a:t>3. Question-Answer Generation.</a:t>
            </a:r>
          </a:p>
          <a:p>
            <a:pPr>
              <a:lnSpc>
                <a:spcPts val="5304"/>
              </a:lnSpc>
            </a:pPr>
            <a:r>
              <a:rPr lang="en-US" sz="3789">
                <a:solidFill>
                  <a:srgbClr val="000000"/>
                </a:solidFill>
                <a:latin typeface="Now"/>
              </a:rPr>
              <a:t>4. Data Structuring.</a:t>
            </a:r>
          </a:p>
          <a:p>
            <a:pPr>
              <a:lnSpc>
                <a:spcPts val="5304"/>
              </a:lnSpc>
            </a:pPr>
            <a:r>
              <a:rPr lang="en-US" sz="3789">
                <a:solidFill>
                  <a:srgbClr val="000000"/>
                </a:solidFill>
                <a:latin typeface="Now"/>
              </a:rPr>
              <a:t>5. Data Splitting.</a:t>
            </a:r>
          </a:p>
          <a:p>
            <a:pPr>
              <a:lnSpc>
                <a:spcPts val="5304"/>
              </a:lnSpc>
            </a:pPr>
            <a:r>
              <a:rPr lang="en-US" sz="3789">
                <a:solidFill>
                  <a:srgbClr val="000000"/>
                </a:solidFill>
                <a:latin typeface="Now"/>
              </a:rPr>
              <a:t>6. Text Cleaning.</a:t>
            </a:r>
          </a:p>
          <a:p>
            <a:pPr>
              <a:lnSpc>
                <a:spcPts val="5304"/>
              </a:lnSpc>
            </a:pPr>
            <a:r>
              <a:rPr lang="en-US" sz="3789">
                <a:solidFill>
                  <a:srgbClr val="000000"/>
                </a:solidFill>
                <a:latin typeface="Now"/>
              </a:rPr>
              <a:t>7. Tokenization.</a:t>
            </a:r>
          </a:p>
          <a:p>
            <a:pPr>
              <a:lnSpc>
                <a:spcPts val="5304"/>
              </a:lnSpc>
            </a:pPr>
            <a:r>
              <a:rPr lang="en-US" sz="3789">
                <a:solidFill>
                  <a:srgbClr val="000000"/>
                </a:solidFill>
                <a:latin typeface="Now"/>
              </a:rPr>
              <a:t>8. Building Vocabulary.</a:t>
            </a:r>
          </a:p>
          <a:p>
            <a:pPr>
              <a:lnSpc>
                <a:spcPts val="5304"/>
              </a:lnSpc>
            </a:pPr>
            <a:r>
              <a:rPr lang="en-US" sz="3789">
                <a:solidFill>
                  <a:srgbClr val="000000"/>
                </a:solidFill>
                <a:latin typeface="Now"/>
              </a:rPr>
              <a:t>9. Creating DataLoader</a:t>
            </a:r>
          </a:p>
          <a:p>
            <a:pPr>
              <a:lnSpc>
                <a:spcPts val="5304"/>
              </a:lnSpc>
            </a:pPr>
            <a:endParaRPr lang="en-US" sz="3789">
              <a:solidFill>
                <a:srgbClr val="000000"/>
              </a:solidFill>
              <a:latin typeface="Now"/>
            </a:endParaRPr>
          </a:p>
          <a:p>
            <a:pPr>
              <a:lnSpc>
                <a:spcPts val="5304"/>
              </a:lnSpc>
            </a:pPr>
            <a:endParaRPr lang="en-US" sz="3789">
              <a:solidFill>
                <a:srgbClr val="000000"/>
              </a:solidFill>
              <a:latin typeface="Now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6240436" y="8824802"/>
            <a:ext cx="2341021" cy="1998680"/>
            <a:chOff x="0" y="0"/>
            <a:chExt cx="616565" cy="52640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16565" cy="526401"/>
            </a:xfrm>
            <a:custGeom>
              <a:avLst/>
              <a:gdLst/>
              <a:ahLst/>
              <a:cxnLst/>
              <a:rect l="l" t="t" r="r" b="b"/>
              <a:pathLst>
                <a:path w="616565" h="526401">
                  <a:moveTo>
                    <a:pt x="0" y="0"/>
                  </a:moveTo>
                  <a:lnTo>
                    <a:pt x="616565" y="0"/>
                  </a:lnTo>
                  <a:lnTo>
                    <a:pt x="616565" y="526401"/>
                  </a:lnTo>
                  <a:lnTo>
                    <a:pt x="0" y="526401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616565" cy="564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6761279" y="8860127"/>
            <a:ext cx="1299336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23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1839" y="1894897"/>
            <a:ext cx="17570519" cy="7230140"/>
            <a:chOff x="0" y="0"/>
            <a:chExt cx="4627626" cy="1904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7626" cy="1904234"/>
            </a:xfrm>
            <a:custGeom>
              <a:avLst/>
              <a:gdLst/>
              <a:ahLst/>
              <a:cxnLst/>
              <a:rect l="l" t="t" r="r" b="b"/>
              <a:pathLst>
                <a:path w="4627626" h="1904234">
                  <a:moveTo>
                    <a:pt x="0" y="0"/>
                  </a:moveTo>
                  <a:lnTo>
                    <a:pt x="4627626" y="0"/>
                  </a:lnTo>
                  <a:lnTo>
                    <a:pt x="4627626" y="1904234"/>
                  </a:lnTo>
                  <a:lnTo>
                    <a:pt x="0" y="1904234"/>
                  </a:lnTo>
                  <a:close/>
                </a:path>
              </a:pathLst>
            </a:custGeom>
            <a:solidFill>
              <a:srgbClr val="CAD1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27626" cy="1942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91302" y="2300572"/>
            <a:ext cx="4044320" cy="5968194"/>
          </a:xfrm>
          <a:custGeom>
            <a:avLst/>
            <a:gdLst/>
            <a:ahLst/>
            <a:cxnLst/>
            <a:rect l="l" t="t" r="r" b="b"/>
            <a:pathLst>
              <a:path w="4044320" h="5968194">
                <a:moveTo>
                  <a:pt x="0" y="0"/>
                </a:moveTo>
                <a:lnTo>
                  <a:pt x="4044320" y="0"/>
                </a:lnTo>
                <a:lnTo>
                  <a:pt x="4044320" y="5968194"/>
                </a:lnTo>
                <a:lnTo>
                  <a:pt x="0" y="5968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37" t="-42911" r="-184962" b="-5272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971324" y="2300572"/>
            <a:ext cx="3958175" cy="5968194"/>
          </a:xfrm>
          <a:custGeom>
            <a:avLst/>
            <a:gdLst/>
            <a:ahLst/>
            <a:cxnLst/>
            <a:rect l="l" t="t" r="r" b="b"/>
            <a:pathLst>
              <a:path w="3958175" h="5968194">
                <a:moveTo>
                  <a:pt x="0" y="0"/>
                </a:moveTo>
                <a:lnTo>
                  <a:pt x="3958175" y="0"/>
                </a:lnTo>
                <a:lnTo>
                  <a:pt x="3958175" y="5968194"/>
                </a:lnTo>
                <a:lnTo>
                  <a:pt x="0" y="5968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076" r="-168621" b="-3907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85825" y="2422118"/>
            <a:ext cx="3529172" cy="5725101"/>
          </a:xfrm>
          <a:custGeom>
            <a:avLst/>
            <a:gdLst/>
            <a:ahLst/>
            <a:cxnLst/>
            <a:rect l="l" t="t" r="r" b="b"/>
            <a:pathLst>
              <a:path w="3529172" h="5725101">
                <a:moveTo>
                  <a:pt x="0" y="0"/>
                </a:moveTo>
                <a:lnTo>
                  <a:pt x="3529172" y="0"/>
                </a:lnTo>
                <a:lnTo>
                  <a:pt x="3529172" y="5725101"/>
                </a:lnTo>
                <a:lnTo>
                  <a:pt x="0" y="57251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12660" y="2454369"/>
            <a:ext cx="3601603" cy="5842601"/>
          </a:xfrm>
          <a:custGeom>
            <a:avLst/>
            <a:gdLst/>
            <a:ahLst/>
            <a:cxnLst/>
            <a:rect l="l" t="t" r="r" b="b"/>
            <a:pathLst>
              <a:path w="3601603" h="5842601">
                <a:moveTo>
                  <a:pt x="0" y="0"/>
                </a:moveTo>
                <a:lnTo>
                  <a:pt x="3601603" y="0"/>
                </a:lnTo>
                <a:lnTo>
                  <a:pt x="3601603" y="5842601"/>
                </a:lnTo>
                <a:lnTo>
                  <a:pt x="0" y="58426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577199" y="2029195"/>
            <a:ext cx="7936833" cy="6961544"/>
          </a:xfrm>
          <a:custGeom>
            <a:avLst/>
            <a:gdLst/>
            <a:ahLst/>
            <a:cxnLst/>
            <a:rect l="l" t="t" r="r" b="b"/>
            <a:pathLst>
              <a:path w="7936833" h="6961544">
                <a:moveTo>
                  <a:pt x="0" y="0"/>
                </a:moveTo>
                <a:lnTo>
                  <a:pt x="7936833" y="0"/>
                </a:lnTo>
                <a:lnTo>
                  <a:pt x="7936833" y="6961544"/>
                </a:lnTo>
                <a:lnTo>
                  <a:pt x="0" y="6961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700" y="364451"/>
            <a:ext cx="12322843" cy="1001997"/>
            <a:chOff x="0" y="0"/>
            <a:chExt cx="3245522" cy="2639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45522" cy="263901"/>
            </a:xfrm>
            <a:custGeom>
              <a:avLst/>
              <a:gdLst/>
              <a:ahLst/>
              <a:cxnLst/>
              <a:rect l="l" t="t" r="r" b="b"/>
              <a:pathLst>
                <a:path w="3245522" h="263901">
                  <a:moveTo>
                    <a:pt x="32041" y="0"/>
                  </a:moveTo>
                  <a:lnTo>
                    <a:pt x="3213481" y="0"/>
                  </a:lnTo>
                  <a:cubicBezTo>
                    <a:pt x="3231177" y="0"/>
                    <a:pt x="3245522" y="14345"/>
                    <a:pt x="3245522" y="32041"/>
                  </a:cubicBezTo>
                  <a:lnTo>
                    <a:pt x="3245522" y="231859"/>
                  </a:lnTo>
                  <a:cubicBezTo>
                    <a:pt x="3245522" y="249555"/>
                    <a:pt x="3231177" y="263901"/>
                    <a:pt x="3213481" y="263901"/>
                  </a:cubicBezTo>
                  <a:lnTo>
                    <a:pt x="32041" y="263901"/>
                  </a:lnTo>
                  <a:cubicBezTo>
                    <a:pt x="14345" y="263901"/>
                    <a:pt x="0" y="249555"/>
                    <a:pt x="0" y="231859"/>
                  </a:cubicBezTo>
                  <a:lnTo>
                    <a:pt x="0" y="32041"/>
                  </a:lnTo>
                  <a:cubicBezTo>
                    <a:pt x="0" y="14345"/>
                    <a:pt x="14345" y="0"/>
                    <a:pt x="32041" y="0"/>
                  </a:cubicBezTo>
                  <a:close/>
                </a:path>
              </a:pathLst>
            </a:custGeom>
            <a:solidFill>
              <a:srgbClr val="D5D5D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245522" cy="302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1475345" y="1153177"/>
            <a:ext cx="1137913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278721" y="402551"/>
            <a:ext cx="11772383" cy="731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14"/>
              </a:lnSpc>
            </a:pPr>
            <a:r>
              <a:rPr lang="en-US" sz="5104">
                <a:solidFill>
                  <a:srgbClr val="000000"/>
                </a:solidFill>
                <a:latin typeface="Canva Sans Bold"/>
              </a:rPr>
              <a:t> Transformer-based Neural Network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6279926" y="9125037"/>
            <a:ext cx="2301531" cy="1698446"/>
            <a:chOff x="0" y="0"/>
            <a:chExt cx="606165" cy="44732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06165" cy="447327"/>
            </a:xfrm>
            <a:custGeom>
              <a:avLst/>
              <a:gdLst/>
              <a:ahLst/>
              <a:cxnLst/>
              <a:rect l="l" t="t" r="r" b="b"/>
              <a:pathLst>
                <a:path w="606165" h="447327">
                  <a:moveTo>
                    <a:pt x="0" y="0"/>
                  </a:moveTo>
                  <a:lnTo>
                    <a:pt x="606165" y="0"/>
                  </a:lnTo>
                  <a:lnTo>
                    <a:pt x="606165" y="447327"/>
                  </a:lnTo>
                  <a:lnTo>
                    <a:pt x="0" y="447327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06165" cy="485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609632" y="8860127"/>
            <a:ext cx="1299336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24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638" b="-126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264015" y="9022052"/>
            <a:ext cx="2341021" cy="1998680"/>
            <a:chOff x="0" y="0"/>
            <a:chExt cx="616565" cy="5264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6565" cy="526401"/>
            </a:xfrm>
            <a:custGeom>
              <a:avLst/>
              <a:gdLst/>
              <a:ahLst/>
              <a:cxnLst/>
              <a:rect l="l" t="t" r="r" b="b"/>
              <a:pathLst>
                <a:path w="616565" h="526401">
                  <a:moveTo>
                    <a:pt x="0" y="0"/>
                  </a:moveTo>
                  <a:lnTo>
                    <a:pt x="616565" y="0"/>
                  </a:lnTo>
                  <a:lnTo>
                    <a:pt x="616565" y="526401"/>
                  </a:lnTo>
                  <a:lnTo>
                    <a:pt x="0" y="526401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16565" cy="564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609632" y="8860127"/>
            <a:ext cx="1299336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25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75" b="-2075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827365" y="1285941"/>
            <a:ext cx="1495461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593983" y="162087"/>
            <a:ext cx="15488104" cy="1332149"/>
            <a:chOff x="0" y="0"/>
            <a:chExt cx="4079171" cy="3508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79172" cy="350854"/>
            </a:xfrm>
            <a:custGeom>
              <a:avLst/>
              <a:gdLst/>
              <a:ahLst/>
              <a:cxnLst/>
              <a:rect l="l" t="t" r="r" b="b"/>
              <a:pathLst>
                <a:path w="4079172" h="350854">
                  <a:moveTo>
                    <a:pt x="25493" y="0"/>
                  </a:moveTo>
                  <a:lnTo>
                    <a:pt x="4053679" y="0"/>
                  </a:lnTo>
                  <a:cubicBezTo>
                    <a:pt x="4060440" y="0"/>
                    <a:pt x="4066924" y="2686"/>
                    <a:pt x="4071705" y="7467"/>
                  </a:cubicBezTo>
                  <a:cubicBezTo>
                    <a:pt x="4076486" y="12248"/>
                    <a:pt x="4079172" y="18732"/>
                    <a:pt x="4079172" y="25493"/>
                  </a:cubicBezTo>
                  <a:lnTo>
                    <a:pt x="4079172" y="325361"/>
                  </a:lnTo>
                  <a:cubicBezTo>
                    <a:pt x="4079172" y="332122"/>
                    <a:pt x="4076486" y="338606"/>
                    <a:pt x="4071705" y="343387"/>
                  </a:cubicBezTo>
                  <a:cubicBezTo>
                    <a:pt x="4066924" y="348168"/>
                    <a:pt x="4060440" y="350854"/>
                    <a:pt x="4053679" y="350854"/>
                  </a:cubicBezTo>
                  <a:lnTo>
                    <a:pt x="25493" y="350854"/>
                  </a:lnTo>
                  <a:cubicBezTo>
                    <a:pt x="18732" y="350854"/>
                    <a:pt x="12248" y="348168"/>
                    <a:pt x="7467" y="343387"/>
                  </a:cubicBezTo>
                  <a:cubicBezTo>
                    <a:pt x="2686" y="338606"/>
                    <a:pt x="0" y="332122"/>
                    <a:pt x="0" y="325361"/>
                  </a:cubicBezTo>
                  <a:lnTo>
                    <a:pt x="0" y="25493"/>
                  </a:lnTo>
                  <a:cubicBezTo>
                    <a:pt x="0" y="18732"/>
                    <a:pt x="2686" y="12248"/>
                    <a:pt x="7467" y="7467"/>
                  </a:cubicBezTo>
                  <a:cubicBezTo>
                    <a:pt x="12248" y="2686"/>
                    <a:pt x="18732" y="0"/>
                    <a:pt x="25493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079171" cy="388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827365" y="1285941"/>
            <a:ext cx="1495461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5336610" y="9258300"/>
            <a:ext cx="5227915" cy="574455"/>
            <a:chOff x="0" y="0"/>
            <a:chExt cx="1376899" cy="1512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6899" cy="151297"/>
            </a:xfrm>
            <a:custGeom>
              <a:avLst/>
              <a:gdLst/>
              <a:ahLst/>
              <a:cxnLst/>
              <a:rect l="l" t="t" r="r" b="b"/>
              <a:pathLst>
                <a:path w="1376899" h="151297">
                  <a:moveTo>
                    <a:pt x="0" y="0"/>
                  </a:moveTo>
                  <a:lnTo>
                    <a:pt x="1376899" y="0"/>
                  </a:lnTo>
                  <a:lnTo>
                    <a:pt x="1376899" y="151297"/>
                  </a:lnTo>
                  <a:lnTo>
                    <a:pt x="0" y="15129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76899" cy="189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240436" y="8824802"/>
            <a:ext cx="2341021" cy="1998680"/>
            <a:chOff x="0" y="0"/>
            <a:chExt cx="616565" cy="5264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6565" cy="526401"/>
            </a:xfrm>
            <a:custGeom>
              <a:avLst/>
              <a:gdLst/>
              <a:ahLst/>
              <a:cxnLst/>
              <a:rect l="l" t="t" r="r" b="b"/>
              <a:pathLst>
                <a:path w="616565" h="526401">
                  <a:moveTo>
                    <a:pt x="0" y="0"/>
                  </a:moveTo>
                  <a:lnTo>
                    <a:pt x="616565" y="0"/>
                  </a:lnTo>
                  <a:lnTo>
                    <a:pt x="616565" y="526401"/>
                  </a:lnTo>
                  <a:lnTo>
                    <a:pt x="0" y="526401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616565" cy="564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452520" y="1962688"/>
            <a:ext cx="13654320" cy="6827160"/>
          </a:xfrm>
          <a:custGeom>
            <a:avLst/>
            <a:gdLst/>
            <a:ahLst/>
            <a:cxnLst/>
            <a:rect l="l" t="t" r="r" b="b"/>
            <a:pathLst>
              <a:path w="13654320" h="6827160">
                <a:moveTo>
                  <a:pt x="0" y="0"/>
                </a:moveTo>
                <a:lnTo>
                  <a:pt x="13654320" y="0"/>
                </a:lnTo>
                <a:lnTo>
                  <a:pt x="13654320" y="6827160"/>
                </a:lnTo>
                <a:lnTo>
                  <a:pt x="0" y="6827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1000"/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93983" y="538310"/>
            <a:ext cx="15371394" cy="728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79"/>
              </a:lnSpc>
            </a:pPr>
            <a:r>
              <a:rPr lang="en-US" sz="5162">
                <a:solidFill>
                  <a:srgbClr val="000000"/>
                </a:solidFill>
                <a:latin typeface="Canva Sans Bold"/>
              </a:rPr>
              <a:t> Transformer-based Neural Network Evaluation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10191" y="9191625"/>
            <a:ext cx="508075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figure_A: Training curves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609632" y="8860127"/>
            <a:ext cx="1299336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26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75" b="-207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98529" y="7036035"/>
            <a:ext cx="5227915" cy="574455"/>
            <a:chOff x="0" y="0"/>
            <a:chExt cx="1376899" cy="151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6899" cy="151297"/>
            </a:xfrm>
            <a:custGeom>
              <a:avLst/>
              <a:gdLst/>
              <a:ahLst/>
              <a:cxnLst/>
              <a:rect l="l" t="t" r="r" b="b"/>
              <a:pathLst>
                <a:path w="1376899" h="151297">
                  <a:moveTo>
                    <a:pt x="0" y="0"/>
                  </a:moveTo>
                  <a:lnTo>
                    <a:pt x="1376899" y="0"/>
                  </a:lnTo>
                  <a:lnTo>
                    <a:pt x="1376899" y="151297"/>
                  </a:lnTo>
                  <a:lnTo>
                    <a:pt x="0" y="15129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76899" cy="189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111097" y="6884672"/>
            <a:ext cx="5227915" cy="574455"/>
            <a:chOff x="0" y="0"/>
            <a:chExt cx="1376899" cy="1512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76899" cy="151297"/>
            </a:xfrm>
            <a:custGeom>
              <a:avLst/>
              <a:gdLst/>
              <a:ahLst/>
              <a:cxnLst/>
              <a:rect l="l" t="t" r="r" b="b"/>
              <a:pathLst>
                <a:path w="1376899" h="151297">
                  <a:moveTo>
                    <a:pt x="0" y="0"/>
                  </a:moveTo>
                  <a:lnTo>
                    <a:pt x="1376899" y="0"/>
                  </a:lnTo>
                  <a:lnTo>
                    <a:pt x="1376899" y="151297"/>
                  </a:lnTo>
                  <a:lnTo>
                    <a:pt x="0" y="15129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76899" cy="189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119101" y="9448800"/>
            <a:ext cx="5227915" cy="573418"/>
            <a:chOff x="0" y="0"/>
            <a:chExt cx="1376899" cy="1510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6899" cy="151024"/>
            </a:xfrm>
            <a:custGeom>
              <a:avLst/>
              <a:gdLst/>
              <a:ahLst/>
              <a:cxnLst/>
              <a:rect l="l" t="t" r="r" b="b"/>
              <a:pathLst>
                <a:path w="1376899" h="151024">
                  <a:moveTo>
                    <a:pt x="0" y="0"/>
                  </a:moveTo>
                  <a:lnTo>
                    <a:pt x="1376899" y="0"/>
                  </a:lnTo>
                  <a:lnTo>
                    <a:pt x="1376899" y="151024"/>
                  </a:lnTo>
                  <a:lnTo>
                    <a:pt x="0" y="151024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76899" cy="189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5684" y="122945"/>
            <a:ext cx="15630033" cy="1018670"/>
            <a:chOff x="0" y="0"/>
            <a:chExt cx="4116552" cy="2682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116552" cy="268292"/>
            </a:xfrm>
            <a:custGeom>
              <a:avLst/>
              <a:gdLst/>
              <a:ahLst/>
              <a:cxnLst/>
              <a:rect l="l" t="t" r="r" b="b"/>
              <a:pathLst>
                <a:path w="4116552" h="268292">
                  <a:moveTo>
                    <a:pt x="25261" y="0"/>
                  </a:moveTo>
                  <a:lnTo>
                    <a:pt x="4091290" y="0"/>
                  </a:lnTo>
                  <a:cubicBezTo>
                    <a:pt x="4105242" y="0"/>
                    <a:pt x="4116552" y="11310"/>
                    <a:pt x="4116552" y="25261"/>
                  </a:cubicBezTo>
                  <a:lnTo>
                    <a:pt x="4116552" y="243030"/>
                  </a:lnTo>
                  <a:cubicBezTo>
                    <a:pt x="4116552" y="249730"/>
                    <a:pt x="4113890" y="256155"/>
                    <a:pt x="4109153" y="260893"/>
                  </a:cubicBezTo>
                  <a:cubicBezTo>
                    <a:pt x="4104415" y="265630"/>
                    <a:pt x="4097990" y="268292"/>
                    <a:pt x="4091290" y="268292"/>
                  </a:cubicBezTo>
                  <a:lnTo>
                    <a:pt x="25261" y="268292"/>
                  </a:lnTo>
                  <a:cubicBezTo>
                    <a:pt x="18562" y="268292"/>
                    <a:pt x="12136" y="265630"/>
                    <a:pt x="7399" y="260893"/>
                  </a:cubicBezTo>
                  <a:cubicBezTo>
                    <a:pt x="2661" y="256155"/>
                    <a:pt x="0" y="249730"/>
                    <a:pt x="0" y="243030"/>
                  </a:cubicBezTo>
                  <a:lnTo>
                    <a:pt x="0" y="25261"/>
                  </a:lnTo>
                  <a:cubicBezTo>
                    <a:pt x="0" y="18562"/>
                    <a:pt x="2661" y="12136"/>
                    <a:pt x="7399" y="7399"/>
                  </a:cubicBezTo>
                  <a:cubicBezTo>
                    <a:pt x="12136" y="2661"/>
                    <a:pt x="18562" y="0"/>
                    <a:pt x="25261" y="0"/>
                  </a:cubicBezTo>
                  <a:close/>
                </a:path>
              </a:pathLst>
            </a:custGeom>
            <a:solidFill>
              <a:srgbClr val="CAD1D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116552" cy="306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86534" y="138844"/>
            <a:ext cx="18500744" cy="88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35"/>
              </a:lnSpc>
            </a:pPr>
            <a:r>
              <a:rPr lang="en-US" sz="6213">
                <a:solidFill>
                  <a:srgbClr val="000000"/>
                </a:solidFill>
                <a:latin typeface="Canva Sans Bold"/>
              </a:rPr>
              <a:t>CNN-LSTM Neural Network Evaluation</a:t>
            </a:r>
          </a:p>
        </p:txBody>
      </p:sp>
      <p:sp>
        <p:nvSpPr>
          <p:cNvPr id="16" name="AutoShape 16"/>
          <p:cNvSpPr/>
          <p:nvPr/>
        </p:nvSpPr>
        <p:spPr>
          <a:xfrm>
            <a:off x="886534" y="1008336"/>
            <a:ext cx="1486203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16240436" y="8824802"/>
            <a:ext cx="2341021" cy="1998680"/>
            <a:chOff x="0" y="0"/>
            <a:chExt cx="616565" cy="52640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16565" cy="526401"/>
            </a:xfrm>
            <a:custGeom>
              <a:avLst/>
              <a:gdLst/>
              <a:ahLst/>
              <a:cxnLst/>
              <a:rect l="l" t="t" r="r" b="b"/>
              <a:pathLst>
                <a:path w="616565" h="526401">
                  <a:moveTo>
                    <a:pt x="0" y="0"/>
                  </a:moveTo>
                  <a:lnTo>
                    <a:pt x="616565" y="0"/>
                  </a:lnTo>
                  <a:lnTo>
                    <a:pt x="616565" y="526401"/>
                  </a:lnTo>
                  <a:lnTo>
                    <a:pt x="0" y="526401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616565" cy="564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578392" y="1531152"/>
            <a:ext cx="11220454" cy="5352483"/>
          </a:xfrm>
          <a:custGeom>
            <a:avLst/>
            <a:gdLst/>
            <a:ahLst/>
            <a:cxnLst/>
            <a:rect l="l" t="t" r="r" b="b"/>
            <a:pathLst>
              <a:path w="11220454" h="5352483">
                <a:moveTo>
                  <a:pt x="0" y="0"/>
                </a:moveTo>
                <a:lnTo>
                  <a:pt x="11220454" y="0"/>
                </a:lnTo>
                <a:lnTo>
                  <a:pt x="11220454" y="5352483"/>
                </a:lnTo>
                <a:lnTo>
                  <a:pt x="0" y="53524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295443" y="1531152"/>
            <a:ext cx="4859224" cy="5137167"/>
          </a:xfrm>
          <a:custGeom>
            <a:avLst/>
            <a:gdLst/>
            <a:ahLst/>
            <a:cxnLst/>
            <a:rect l="l" t="t" r="r" b="b"/>
            <a:pathLst>
              <a:path w="4859224" h="5137167">
                <a:moveTo>
                  <a:pt x="0" y="0"/>
                </a:moveTo>
                <a:lnTo>
                  <a:pt x="4859224" y="0"/>
                </a:lnTo>
                <a:lnTo>
                  <a:pt x="4859224" y="5137167"/>
                </a:lnTo>
                <a:lnTo>
                  <a:pt x="0" y="51371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070596" y="7723889"/>
            <a:ext cx="8629014" cy="1696336"/>
          </a:xfrm>
          <a:custGeom>
            <a:avLst/>
            <a:gdLst/>
            <a:ahLst/>
            <a:cxnLst/>
            <a:rect l="l" t="t" r="r" b="b"/>
            <a:pathLst>
              <a:path w="8629014" h="1696336">
                <a:moveTo>
                  <a:pt x="0" y="0"/>
                </a:moveTo>
                <a:lnTo>
                  <a:pt x="8629014" y="0"/>
                </a:lnTo>
                <a:lnTo>
                  <a:pt x="8629014" y="1696336"/>
                </a:lnTo>
                <a:lnTo>
                  <a:pt x="0" y="16963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0950" b="-11966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2429086" y="7007460"/>
            <a:ext cx="5892844" cy="550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66"/>
              </a:lnSpc>
            </a:pPr>
            <a:r>
              <a:rPr lang="en-US" sz="3261" dirty="0" err="1">
                <a:solidFill>
                  <a:srgbClr val="000000"/>
                </a:solidFill>
                <a:latin typeface="Canva Sans"/>
              </a:rPr>
              <a:t>figure_A</a:t>
            </a:r>
            <a:r>
              <a:rPr lang="en-US" sz="3261" dirty="0">
                <a:solidFill>
                  <a:srgbClr val="000000"/>
                </a:solidFill>
                <a:latin typeface="Canva Sans"/>
              </a:rPr>
              <a:t>: Training curves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90809" y="6837047"/>
            <a:ext cx="5068491" cy="512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7"/>
              </a:lnSpc>
            </a:pPr>
            <a:r>
              <a:rPr lang="en-US" sz="3091">
                <a:solidFill>
                  <a:srgbClr val="000000"/>
                </a:solidFill>
                <a:latin typeface="Canva Sans"/>
              </a:rPr>
              <a:t>figure_B:  Confusion Matrix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188619" y="9391650"/>
            <a:ext cx="5088880" cy="522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6"/>
              </a:lnSpc>
            </a:pPr>
            <a:r>
              <a:rPr lang="en-US" sz="3061">
                <a:solidFill>
                  <a:srgbClr val="000000"/>
                </a:solidFill>
                <a:latin typeface="Canva Sans"/>
              </a:rPr>
              <a:t>figure_C:  Evaluation Result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609632" y="8860127"/>
            <a:ext cx="1299336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27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485" y="1613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75" b="-207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7581" y="1860510"/>
            <a:ext cx="8593096" cy="4654443"/>
          </a:xfrm>
          <a:custGeom>
            <a:avLst/>
            <a:gdLst/>
            <a:ahLst/>
            <a:cxnLst/>
            <a:rect l="l" t="t" r="r" b="b"/>
            <a:pathLst>
              <a:path w="8593096" h="4654443">
                <a:moveTo>
                  <a:pt x="0" y="0"/>
                </a:moveTo>
                <a:lnTo>
                  <a:pt x="8593096" y="0"/>
                </a:lnTo>
                <a:lnTo>
                  <a:pt x="8593096" y="4654443"/>
                </a:lnTo>
                <a:lnTo>
                  <a:pt x="0" y="4654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" r="-361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10386" y="1743803"/>
            <a:ext cx="4950851" cy="4987849"/>
          </a:xfrm>
          <a:custGeom>
            <a:avLst/>
            <a:gdLst/>
            <a:ahLst/>
            <a:cxnLst/>
            <a:rect l="l" t="t" r="r" b="b"/>
            <a:pathLst>
              <a:path w="4950851" h="4987849">
                <a:moveTo>
                  <a:pt x="0" y="0"/>
                </a:moveTo>
                <a:lnTo>
                  <a:pt x="4950851" y="0"/>
                </a:lnTo>
                <a:lnTo>
                  <a:pt x="4950851" y="4987849"/>
                </a:lnTo>
                <a:lnTo>
                  <a:pt x="0" y="49878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56" b="-105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953546" y="7566796"/>
            <a:ext cx="7772862" cy="1691504"/>
          </a:xfrm>
          <a:custGeom>
            <a:avLst/>
            <a:gdLst/>
            <a:ahLst/>
            <a:cxnLst/>
            <a:rect l="l" t="t" r="r" b="b"/>
            <a:pathLst>
              <a:path w="7772862" h="1691504">
                <a:moveTo>
                  <a:pt x="0" y="0"/>
                </a:moveTo>
                <a:lnTo>
                  <a:pt x="7772862" y="0"/>
                </a:lnTo>
                <a:lnTo>
                  <a:pt x="7772862" y="1691504"/>
                </a:lnTo>
                <a:lnTo>
                  <a:pt x="0" y="1691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82507" y="400148"/>
            <a:ext cx="11712266" cy="1196026"/>
            <a:chOff x="0" y="0"/>
            <a:chExt cx="3084712" cy="3150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84712" cy="315003"/>
            </a:xfrm>
            <a:custGeom>
              <a:avLst/>
              <a:gdLst/>
              <a:ahLst/>
              <a:cxnLst/>
              <a:rect l="l" t="t" r="r" b="b"/>
              <a:pathLst>
                <a:path w="3084712" h="315003">
                  <a:moveTo>
                    <a:pt x="33711" y="0"/>
                  </a:moveTo>
                  <a:lnTo>
                    <a:pt x="3051001" y="0"/>
                  </a:lnTo>
                  <a:cubicBezTo>
                    <a:pt x="3059942" y="0"/>
                    <a:pt x="3068516" y="3552"/>
                    <a:pt x="3074838" y="9874"/>
                  </a:cubicBezTo>
                  <a:cubicBezTo>
                    <a:pt x="3081160" y="16196"/>
                    <a:pt x="3084712" y="24771"/>
                    <a:pt x="3084712" y="33711"/>
                  </a:cubicBezTo>
                  <a:lnTo>
                    <a:pt x="3084712" y="281291"/>
                  </a:lnTo>
                  <a:cubicBezTo>
                    <a:pt x="3084712" y="290232"/>
                    <a:pt x="3081160" y="298807"/>
                    <a:pt x="3074838" y="305129"/>
                  </a:cubicBezTo>
                  <a:cubicBezTo>
                    <a:pt x="3068516" y="311451"/>
                    <a:pt x="3059942" y="315003"/>
                    <a:pt x="3051001" y="315003"/>
                  </a:cubicBezTo>
                  <a:lnTo>
                    <a:pt x="33711" y="315003"/>
                  </a:lnTo>
                  <a:cubicBezTo>
                    <a:pt x="24771" y="315003"/>
                    <a:pt x="16196" y="311451"/>
                    <a:pt x="9874" y="305129"/>
                  </a:cubicBezTo>
                  <a:cubicBezTo>
                    <a:pt x="3552" y="298807"/>
                    <a:pt x="0" y="290232"/>
                    <a:pt x="0" y="281291"/>
                  </a:cubicBezTo>
                  <a:lnTo>
                    <a:pt x="0" y="33711"/>
                  </a:lnTo>
                  <a:cubicBezTo>
                    <a:pt x="0" y="24771"/>
                    <a:pt x="3552" y="16196"/>
                    <a:pt x="9874" y="9874"/>
                  </a:cubicBezTo>
                  <a:cubicBezTo>
                    <a:pt x="16196" y="3552"/>
                    <a:pt x="24771" y="0"/>
                    <a:pt x="33711" y="0"/>
                  </a:cubicBezTo>
                  <a:close/>
                </a:path>
              </a:pathLst>
            </a:custGeom>
            <a:solidFill>
              <a:srgbClr val="D5D5D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84712" cy="3531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04060" y="6605357"/>
            <a:ext cx="5039883" cy="685214"/>
            <a:chOff x="0" y="0"/>
            <a:chExt cx="1327376" cy="1804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27376" cy="180468"/>
            </a:xfrm>
            <a:custGeom>
              <a:avLst/>
              <a:gdLst/>
              <a:ahLst/>
              <a:cxnLst/>
              <a:rect l="l" t="t" r="r" b="b"/>
              <a:pathLst>
                <a:path w="1327376" h="180468">
                  <a:moveTo>
                    <a:pt x="0" y="0"/>
                  </a:moveTo>
                  <a:lnTo>
                    <a:pt x="1327376" y="0"/>
                  </a:lnTo>
                  <a:lnTo>
                    <a:pt x="1327376" y="180468"/>
                  </a:lnTo>
                  <a:lnTo>
                    <a:pt x="0" y="180468"/>
                  </a:lnTo>
                  <a:close/>
                </a:path>
              </a:pathLst>
            </a:custGeom>
            <a:solidFill>
              <a:srgbClr val="CAD1D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27376" cy="218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26620" y="521638"/>
            <a:ext cx="18500744" cy="88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35"/>
              </a:lnSpc>
            </a:pPr>
            <a:r>
              <a:rPr lang="en-US" sz="6213">
                <a:solidFill>
                  <a:srgbClr val="000000"/>
                </a:solidFill>
                <a:latin typeface="Canva Sans Bold"/>
              </a:rPr>
              <a:t> MobilenetSSd-v2 Evaluation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24947" y="6641970"/>
            <a:ext cx="4574530" cy="522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6"/>
              </a:lnSpc>
            </a:pPr>
            <a:r>
              <a:rPr lang="en-US" sz="3061">
                <a:solidFill>
                  <a:srgbClr val="000000"/>
                </a:solidFill>
                <a:latin typeface="Canva Sans"/>
              </a:rPr>
              <a:t>figure_A: Training curves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726408" y="6821670"/>
            <a:ext cx="4883224" cy="629796"/>
            <a:chOff x="0" y="0"/>
            <a:chExt cx="1286117" cy="16587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86117" cy="165872"/>
            </a:xfrm>
            <a:custGeom>
              <a:avLst/>
              <a:gdLst/>
              <a:ahLst/>
              <a:cxnLst/>
              <a:rect l="l" t="t" r="r" b="b"/>
              <a:pathLst>
                <a:path w="1286117" h="165872">
                  <a:moveTo>
                    <a:pt x="0" y="0"/>
                  </a:moveTo>
                  <a:lnTo>
                    <a:pt x="1286117" y="0"/>
                  </a:lnTo>
                  <a:lnTo>
                    <a:pt x="1286117" y="165872"/>
                  </a:lnTo>
                  <a:lnTo>
                    <a:pt x="0" y="165872"/>
                  </a:lnTo>
                  <a:close/>
                </a:path>
              </a:pathLst>
            </a:custGeom>
            <a:solidFill>
              <a:srgbClr val="CAD1D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286117" cy="203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510386" y="6900553"/>
            <a:ext cx="5259837" cy="480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79"/>
              </a:lnSpc>
            </a:pPr>
            <a:r>
              <a:rPr lang="en-US" sz="2842" dirty="0" err="1">
                <a:solidFill>
                  <a:srgbClr val="000000"/>
                </a:solidFill>
                <a:latin typeface="Canva Sans"/>
              </a:rPr>
              <a:t>figure_B</a:t>
            </a:r>
            <a:r>
              <a:rPr lang="en-US" sz="2842" dirty="0">
                <a:solidFill>
                  <a:srgbClr val="000000"/>
                </a:solidFill>
                <a:latin typeface="Canva Sans"/>
              </a:rPr>
              <a:t>: Confusion Matrix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061120" y="9435315"/>
            <a:ext cx="5293134" cy="580664"/>
            <a:chOff x="0" y="0"/>
            <a:chExt cx="1394076" cy="15293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94076" cy="152932"/>
            </a:xfrm>
            <a:custGeom>
              <a:avLst/>
              <a:gdLst/>
              <a:ahLst/>
              <a:cxnLst/>
              <a:rect l="l" t="t" r="r" b="b"/>
              <a:pathLst>
                <a:path w="1394076" h="152932">
                  <a:moveTo>
                    <a:pt x="0" y="0"/>
                  </a:moveTo>
                  <a:lnTo>
                    <a:pt x="1394076" y="0"/>
                  </a:lnTo>
                  <a:lnTo>
                    <a:pt x="1394076" y="152932"/>
                  </a:lnTo>
                  <a:lnTo>
                    <a:pt x="0" y="152932"/>
                  </a:lnTo>
                  <a:close/>
                </a:path>
              </a:pathLst>
            </a:custGeom>
            <a:solidFill>
              <a:srgbClr val="CAD1DA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394076" cy="191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061120" y="9378165"/>
            <a:ext cx="5088880" cy="522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6"/>
              </a:lnSpc>
            </a:pPr>
            <a:r>
              <a:rPr lang="en-US" sz="3061">
                <a:solidFill>
                  <a:srgbClr val="000000"/>
                </a:solidFill>
                <a:latin typeface="Canva Sans"/>
              </a:rPr>
              <a:t>figure_C:  Evaluation Result</a:t>
            </a:r>
          </a:p>
        </p:txBody>
      </p:sp>
      <p:sp>
        <p:nvSpPr>
          <p:cNvPr id="22" name="AutoShape 22"/>
          <p:cNvSpPr/>
          <p:nvPr/>
        </p:nvSpPr>
        <p:spPr>
          <a:xfrm>
            <a:off x="937581" y="1391130"/>
            <a:ext cx="1102036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16240436" y="8824802"/>
            <a:ext cx="2341021" cy="1998680"/>
            <a:chOff x="0" y="0"/>
            <a:chExt cx="616565" cy="52640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16565" cy="526401"/>
            </a:xfrm>
            <a:custGeom>
              <a:avLst/>
              <a:gdLst/>
              <a:ahLst/>
              <a:cxnLst/>
              <a:rect l="l" t="t" r="r" b="b"/>
              <a:pathLst>
                <a:path w="616565" h="526401">
                  <a:moveTo>
                    <a:pt x="0" y="0"/>
                  </a:moveTo>
                  <a:lnTo>
                    <a:pt x="616565" y="0"/>
                  </a:lnTo>
                  <a:lnTo>
                    <a:pt x="616565" y="526401"/>
                  </a:lnTo>
                  <a:lnTo>
                    <a:pt x="0" y="526401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616565" cy="564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609632" y="8860127"/>
            <a:ext cx="1299336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28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7" r="-38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28515" y="803551"/>
            <a:ext cx="8615485" cy="1610622"/>
            <a:chOff x="0" y="0"/>
            <a:chExt cx="2269099" cy="4241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69099" cy="424197"/>
            </a:xfrm>
            <a:custGeom>
              <a:avLst/>
              <a:gdLst/>
              <a:ahLst/>
              <a:cxnLst/>
              <a:rect l="l" t="t" r="r" b="b"/>
              <a:pathLst>
                <a:path w="2269099" h="424197">
                  <a:moveTo>
                    <a:pt x="45829" y="0"/>
                  </a:moveTo>
                  <a:lnTo>
                    <a:pt x="2223270" y="0"/>
                  </a:lnTo>
                  <a:cubicBezTo>
                    <a:pt x="2248581" y="0"/>
                    <a:pt x="2269099" y="20518"/>
                    <a:pt x="2269099" y="45829"/>
                  </a:cubicBezTo>
                  <a:lnTo>
                    <a:pt x="2269099" y="378368"/>
                  </a:lnTo>
                  <a:cubicBezTo>
                    <a:pt x="2269099" y="390523"/>
                    <a:pt x="2264271" y="402179"/>
                    <a:pt x="2255676" y="410774"/>
                  </a:cubicBezTo>
                  <a:cubicBezTo>
                    <a:pt x="2247081" y="419368"/>
                    <a:pt x="2235425" y="424197"/>
                    <a:pt x="2223270" y="424197"/>
                  </a:cubicBezTo>
                  <a:lnTo>
                    <a:pt x="45829" y="424197"/>
                  </a:lnTo>
                  <a:cubicBezTo>
                    <a:pt x="20518" y="424197"/>
                    <a:pt x="0" y="403679"/>
                    <a:pt x="0" y="378368"/>
                  </a:cubicBezTo>
                  <a:lnTo>
                    <a:pt x="0" y="45829"/>
                  </a:lnTo>
                  <a:cubicBezTo>
                    <a:pt x="0" y="33674"/>
                    <a:pt x="4828" y="22018"/>
                    <a:pt x="13423" y="13423"/>
                  </a:cubicBezTo>
                  <a:cubicBezTo>
                    <a:pt x="22018" y="4828"/>
                    <a:pt x="33674" y="0"/>
                    <a:pt x="45829" y="0"/>
                  </a:cubicBezTo>
                  <a:close/>
                </a:path>
              </a:pathLst>
            </a:custGeom>
            <a:solidFill>
              <a:srgbClr val="D9D9D9">
                <a:alpha val="7764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69099" cy="462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1387521" y="738755"/>
            <a:ext cx="1107971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OBJECTIVE</a:t>
            </a:r>
          </a:p>
        </p:txBody>
      </p:sp>
      <p:sp>
        <p:nvSpPr>
          <p:cNvPr id="7" name="AutoShape 7"/>
          <p:cNvSpPr/>
          <p:nvPr/>
        </p:nvSpPr>
        <p:spPr>
          <a:xfrm>
            <a:off x="1028700" y="2286249"/>
            <a:ext cx="6492240" cy="0"/>
          </a:xfrm>
          <a:prstGeom prst="line">
            <a:avLst/>
          </a:prstGeom>
          <a:ln w="38100" cap="flat">
            <a:solidFill>
              <a:srgbClr val="000000">
                <a:alpha val="73725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528515" y="2879485"/>
            <a:ext cx="12654096" cy="3232879"/>
            <a:chOff x="0" y="0"/>
            <a:chExt cx="3332766" cy="8514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32766" cy="851458"/>
            </a:xfrm>
            <a:custGeom>
              <a:avLst/>
              <a:gdLst/>
              <a:ahLst/>
              <a:cxnLst/>
              <a:rect l="l" t="t" r="r" b="b"/>
              <a:pathLst>
                <a:path w="3332766" h="851458">
                  <a:moveTo>
                    <a:pt x="31202" y="0"/>
                  </a:moveTo>
                  <a:lnTo>
                    <a:pt x="3301564" y="0"/>
                  </a:lnTo>
                  <a:cubicBezTo>
                    <a:pt x="3318796" y="0"/>
                    <a:pt x="3332766" y="13970"/>
                    <a:pt x="3332766" y="31202"/>
                  </a:cubicBezTo>
                  <a:lnTo>
                    <a:pt x="3332766" y="820256"/>
                  </a:lnTo>
                  <a:cubicBezTo>
                    <a:pt x="3332766" y="837488"/>
                    <a:pt x="3318796" y="851458"/>
                    <a:pt x="3301564" y="851458"/>
                  </a:cubicBezTo>
                  <a:lnTo>
                    <a:pt x="31202" y="851458"/>
                  </a:lnTo>
                  <a:cubicBezTo>
                    <a:pt x="13970" y="851458"/>
                    <a:pt x="0" y="837488"/>
                    <a:pt x="0" y="820256"/>
                  </a:cubicBezTo>
                  <a:lnTo>
                    <a:pt x="0" y="31202"/>
                  </a:lnTo>
                  <a:cubicBezTo>
                    <a:pt x="0" y="13970"/>
                    <a:pt x="13970" y="0"/>
                    <a:pt x="31202" y="0"/>
                  </a:cubicBezTo>
                  <a:close/>
                </a:path>
              </a:pathLst>
            </a:custGeom>
            <a:solidFill>
              <a:srgbClr val="D9D9D9">
                <a:alpha val="82745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332766" cy="889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9375661"/>
            <a:ext cx="985770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528515" y="3227552"/>
            <a:ext cx="12276834" cy="2407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1228" lvl="1" indent="-375614">
              <a:lnSpc>
                <a:spcPts val="4871"/>
              </a:lnSpc>
              <a:buFont typeface="Arial"/>
              <a:buChar char="•"/>
            </a:pPr>
            <a:r>
              <a:rPr lang="en-US" sz="3479">
                <a:solidFill>
                  <a:srgbClr val="000000"/>
                </a:solidFill>
                <a:latin typeface="Canva Sans Bold"/>
              </a:rPr>
              <a:t>To design a mobile application with an AR navigation component, Monument Recognition, and an audio Chatbot model that can function as a virtual tour guide.</a:t>
            </a:r>
          </a:p>
        </p:txBody>
      </p:sp>
      <p:sp>
        <p:nvSpPr>
          <p:cNvPr id="13" name="Freeform 13"/>
          <p:cNvSpPr/>
          <p:nvPr/>
        </p:nvSpPr>
        <p:spPr>
          <a:xfrm rot="-936876">
            <a:off x="7692498" y="870215"/>
            <a:ext cx="1477294" cy="1477294"/>
          </a:xfrm>
          <a:custGeom>
            <a:avLst/>
            <a:gdLst/>
            <a:ahLst/>
            <a:cxnLst/>
            <a:rect l="l" t="t" r="r" b="b"/>
            <a:pathLst>
              <a:path w="1477294" h="1477294">
                <a:moveTo>
                  <a:pt x="0" y="0"/>
                </a:moveTo>
                <a:lnTo>
                  <a:pt x="1477294" y="0"/>
                </a:lnTo>
                <a:lnTo>
                  <a:pt x="1477294" y="1477294"/>
                </a:lnTo>
                <a:lnTo>
                  <a:pt x="0" y="1477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6240436" y="8824802"/>
            <a:ext cx="2341021" cy="1998680"/>
            <a:chOff x="0" y="0"/>
            <a:chExt cx="616565" cy="5264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16565" cy="526401"/>
            </a:xfrm>
            <a:custGeom>
              <a:avLst/>
              <a:gdLst/>
              <a:ahLst/>
              <a:cxnLst/>
              <a:rect l="l" t="t" r="r" b="b"/>
              <a:pathLst>
                <a:path w="616565" h="526401">
                  <a:moveTo>
                    <a:pt x="0" y="0"/>
                  </a:moveTo>
                  <a:lnTo>
                    <a:pt x="616565" y="0"/>
                  </a:lnTo>
                  <a:lnTo>
                    <a:pt x="616565" y="526401"/>
                  </a:lnTo>
                  <a:lnTo>
                    <a:pt x="0" y="526401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16565" cy="564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6609632" y="8860127"/>
            <a:ext cx="1299336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2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75" b="-207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82507" y="400148"/>
            <a:ext cx="9708061" cy="1172447"/>
            <a:chOff x="0" y="0"/>
            <a:chExt cx="2556856" cy="3087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56856" cy="308793"/>
            </a:xfrm>
            <a:custGeom>
              <a:avLst/>
              <a:gdLst/>
              <a:ahLst/>
              <a:cxnLst/>
              <a:rect l="l" t="t" r="r" b="b"/>
              <a:pathLst>
                <a:path w="2556856" h="308793">
                  <a:moveTo>
                    <a:pt x="40671" y="0"/>
                  </a:moveTo>
                  <a:lnTo>
                    <a:pt x="2516184" y="0"/>
                  </a:lnTo>
                  <a:cubicBezTo>
                    <a:pt x="2538646" y="0"/>
                    <a:pt x="2556856" y="18209"/>
                    <a:pt x="2556856" y="40671"/>
                  </a:cubicBezTo>
                  <a:lnTo>
                    <a:pt x="2556856" y="268122"/>
                  </a:lnTo>
                  <a:cubicBezTo>
                    <a:pt x="2556856" y="290584"/>
                    <a:pt x="2538646" y="308793"/>
                    <a:pt x="2516184" y="308793"/>
                  </a:cubicBezTo>
                  <a:lnTo>
                    <a:pt x="40671" y="308793"/>
                  </a:lnTo>
                  <a:cubicBezTo>
                    <a:pt x="18209" y="308793"/>
                    <a:pt x="0" y="290584"/>
                    <a:pt x="0" y="268122"/>
                  </a:cubicBezTo>
                  <a:lnTo>
                    <a:pt x="0" y="40671"/>
                  </a:lnTo>
                  <a:cubicBezTo>
                    <a:pt x="0" y="18209"/>
                    <a:pt x="18209" y="0"/>
                    <a:pt x="40671" y="0"/>
                  </a:cubicBezTo>
                  <a:close/>
                </a:path>
              </a:pathLst>
            </a:custGeom>
            <a:solidFill>
              <a:srgbClr val="D5D5D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56856" cy="346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7581" y="7693135"/>
            <a:ext cx="11727013" cy="779529"/>
            <a:chOff x="0" y="0"/>
            <a:chExt cx="3088596" cy="2053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88596" cy="205308"/>
            </a:xfrm>
            <a:custGeom>
              <a:avLst/>
              <a:gdLst/>
              <a:ahLst/>
              <a:cxnLst/>
              <a:rect l="l" t="t" r="r" b="b"/>
              <a:pathLst>
                <a:path w="3088596" h="205308">
                  <a:moveTo>
                    <a:pt x="0" y="0"/>
                  </a:moveTo>
                  <a:lnTo>
                    <a:pt x="3088596" y="0"/>
                  </a:lnTo>
                  <a:lnTo>
                    <a:pt x="3088596" y="205308"/>
                  </a:lnTo>
                  <a:lnTo>
                    <a:pt x="0" y="205308"/>
                  </a:lnTo>
                  <a:close/>
                </a:path>
              </a:pathLst>
            </a:custGeom>
            <a:solidFill>
              <a:srgbClr val="CAD1D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88596" cy="243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937581" y="1391130"/>
            <a:ext cx="877227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6240436" y="8824802"/>
            <a:ext cx="2341021" cy="1998680"/>
            <a:chOff x="0" y="0"/>
            <a:chExt cx="616565" cy="5264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6565" cy="526401"/>
            </a:xfrm>
            <a:custGeom>
              <a:avLst/>
              <a:gdLst/>
              <a:ahLst/>
              <a:cxnLst/>
              <a:rect l="l" t="t" r="r" b="b"/>
              <a:pathLst>
                <a:path w="616565" h="526401">
                  <a:moveTo>
                    <a:pt x="0" y="0"/>
                  </a:moveTo>
                  <a:lnTo>
                    <a:pt x="616565" y="0"/>
                  </a:lnTo>
                  <a:lnTo>
                    <a:pt x="616565" y="526401"/>
                  </a:lnTo>
                  <a:lnTo>
                    <a:pt x="0" y="526401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616565" cy="564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022582" y="2066846"/>
            <a:ext cx="9966833" cy="5130989"/>
          </a:xfrm>
          <a:custGeom>
            <a:avLst/>
            <a:gdLst/>
            <a:ahLst/>
            <a:cxnLst/>
            <a:rect l="l" t="t" r="r" b="b"/>
            <a:pathLst>
              <a:path w="9966833" h="5130989">
                <a:moveTo>
                  <a:pt x="0" y="0"/>
                </a:moveTo>
                <a:lnTo>
                  <a:pt x="9966833" y="0"/>
                </a:lnTo>
                <a:lnTo>
                  <a:pt x="9966833" y="5130989"/>
                </a:lnTo>
                <a:lnTo>
                  <a:pt x="0" y="5130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26620" y="512113"/>
            <a:ext cx="10558758" cy="806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70"/>
              </a:lnSpc>
            </a:pPr>
            <a:r>
              <a:rPr lang="en-US" sz="5609">
                <a:solidFill>
                  <a:srgbClr val="000000"/>
                </a:solidFill>
                <a:latin typeface="Canva Sans Bold"/>
              </a:rPr>
              <a:t> AR Navigation Evaluation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09632" y="8860127"/>
            <a:ext cx="1299336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29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8790" y="7850937"/>
            <a:ext cx="12664594" cy="508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78"/>
              </a:lnSpc>
              <a:spcBef>
                <a:spcPct val="0"/>
              </a:spcBef>
            </a:pPr>
            <a:r>
              <a:rPr lang="en-US" sz="2984" dirty="0">
                <a:solidFill>
                  <a:srgbClr val="000000"/>
                </a:solidFill>
                <a:latin typeface="Canva Sans"/>
              </a:rPr>
              <a:t>Figure(A): MOS evaluation of User Experience on AR Navigation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818" t="-30681" b="-3379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13927" y="3932183"/>
            <a:ext cx="10287211" cy="3183859"/>
            <a:chOff x="0" y="0"/>
            <a:chExt cx="2709389" cy="8385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89" cy="838547"/>
            </a:xfrm>
            <a:custGeom>
              <a:avLst/>
              <a:gdLst/>
              <a:ahLst/>
              <a:cxnLst/>
              <a:rect l="l" t="t" r="r" b="b"/>
              <a:pathLst>
                <a:path w="2709389" h="838547">
                  <a:moveTo>
                    <a:pt x="0" y="0"/>
                  </a:moveTo>
                  <a:lnTo>
                    <a:pt x="2709389" y="0"/>
                  </a:lnTo>
                  <a:lnTo>
                    <a:pt x="2709389" y="838547"/>
                  </a:lnTo>
                  <a:lnTo>
                    <a:pt x="0" y="838547"/>
                  </a:lnTo>
                  <a:close/>
                </a:path>
              </a:pathLst>
            </a:custGeom>
            <a:solidFill>
              <a:srgbClr val="CAD1DA">
                <a:alpha val="5372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89" cy="876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1489538" y="4436402"/>
            <a:ext cx="14094140" cy="253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41"/>
              </a:lnSpc>
            </a:pPr>
            <a:r>
              <a:rPr lang="en-US" sz="19041">
                <a:solidFill>
                  <a:srgbClr val="000000"/>
                </a:solidFill>
                <a:latin typeface="Canva Sans Bold"/>
              </a:rPr>
              <a:t>OUTPUT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264015" y="9022052"/>
            <a:ext cx="2341021" cy="1998680"/>
            <a:chOff x="0" y="0"/>
            <a:chExt cx="616565" cy="5264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6565" cy="526401"/>
            </a:xfrm>
            <a:custGeom>
              <a:avLst/>
              <a:gdLst/>
              <a:ahLst/>
              <a:cxnLst/>
              <a:rect l="l" t="t" r="r" b="b"/>
              <a:pathLst>
                <a:path w="616565" h="526401">
                  <a:moveTo>
                    <a:pt x="0" y="0"/>
                  </a:moveTo>
                  <a:lnTo>
                    <a:pt x="616565" y="0"/>
                  </a:lnTo>
                  <a:lnTo>
                    <a:pt x="616565" y="526401"/>
                  </a:lnTo>
                  <a:lnTo>
                    <a:pt x="0" y="526401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16565" cy="564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609632" y="8860127"/>
            <a:ext cx="1535124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30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6534" y="1430543"/>
            <a:ext cx="1637276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218982" y="2431722"/>
            <a:ext cx="17766673" cy="3753013"/>
            <a:chOff x="0" y="0"/>
            <a:chExt cx="4679288" cy="9884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79288" cy="988448"/>
            </a:xfrm>
            <a:custGeom>
              <a:avLst/>
              <a:gdLst/>
              <a:ahLst/>
              <a:cxnLst/>
              <a:rect l="l" t="t" r="r" b="b"/>
              <a:pathLst>
                <a:path w="4679288" h="988448">
                  <a:moveTo>
                    <a:pt x="0" y="0"/>
                  </a:moveTo>
                  <a:lnTo>
                    <a:pt x="4679288" y="0"/>
                  </a:lnTo>
                  <a:lnTo>
                    <a:pt x="4679288" y="988448"/>
                  </a:lnTo>
                  <a:lnTo>
                    <a:pt x="0" y="988448"/>
                  </a:lnTo>
                  <a:close/>
                </a:path>
              </a:pathLst>
            </a:custGeom>
            <a:solidFill>
              <a:srgbClr val="CAD1D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679288" cy="1026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8982" y="2706575"/>
            <a:ext cx="17649963" cy="3119943"/>
          </a:xfrm>
          <a:custGeom>
            <a:avLst/>
            <a:gdLst/>
            <a:ahLst/>
            <a:cxnLst/>
            <a:rect l="l" t="t" r="r" b="b"/>
            <a:pathLst>
              <a:path w="17649963" h="3119943">
                <a:moveTo>
                  <a:pt x="0" y="0"/>
                </a:moveTo>
                <a:lnTo>
                  <a:pt x="17649963" y="0"/>
                </a:lnTo>
                <a:lnTo>
                  <a:pt x="17649963" y="3119943"/>
                </a:lnTo>
                <a:lnTo>
                  <a:pt x="0" y="3119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8563" y="576190"/>
            <a:ext cx="16999216" cy="1220778"/>
            <a:chOff x="0" y="0"/>
            <a:chExt cx="4422306" cy="3175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22306" cy="317583"/>
            </a:xfrm>
            <a:custGeom>
              <a:avLst/>
              <a:gdLst/>
              <a:ahLst/>
              <a:cxnLst/>
              <a:rect l="l" t="t" r="r" b="b"/>
              <a:pathLst>
                <a:path w="4422306" h="317583">
                  <a:moveTo>
                    <a:pt x="23227" y="0"/>
                  </a:moveTo>
                  <a:lnTo>
                    <a:pt x="4399080" y="0"/>
                  </a:lnTo>
                  <a:cubicBezTo>
                    <a:pt x="4405240" y="0"/>
                    <a:pt x="4411147" y="2447"/>
                    <a:pt x="4415503" y="6803"/>
                  </a:cubicBezTo>
                  <a:cubicBezTo>
                    <a:pt x="4419859" y="11159"/>
                    <a:pt x="4422306" y="17067"/>
                    <a:pt x="4422306" y="23227"/>
                  </a:cubicBezTo>
                  <a:lnTo>
                    <a:pt x="4422306" y="294356"/>
                  </a:lnTo>
                  <a:cubicBezTo>
                    <a:pt x="4422306" y="300516"/>
                    <a:pt x="4419859" y="306424"/>
                    <a:pt x="4415503" y="310780"/>
                  </a:cubicBezTo>
                  <a:cubicBezTo>
                    <a:pt x="4411147" y="315135"/>
                    <a:pt x="4405240" y="317583"/>
                    <a:pt x="4399080" y="317583"/>
                  </a:cubicBezTo>
                  <a:lnTo>
                    <a:pt x="23227" y="317583"/>
                  </a:lnTo>
                  <a:cubicBezTo>
                    <a:pt x="17067" y="317583"/>
                    <a:pt x="11159" y="315135"/>
                    <a:pt x="6803" y="310780"/>
                  </a:cubicBezTo>
                  <a:cubicBezTo>
                    <a:pt x="2447" y="306424"/>
                    <a:pt x="0" y="300516"/>
                    <a:pt x="0" y="294356"/>
                  </a:cubicBezTo>
                  <a:lnTo>
                    <a:pt x="0" y="23227"/>
                  </a:lnTo>
                  <a:cubicBezTo>
                    <a:pt x="0" y="17067"/>
                    <a:pt x="2447" y="11159"/>
                    <a:pt x="6803" y="6803"/>
                  </a:cubicBezTo>
                  <a:cubicBezTo>
                    <a:pt x="11159" y="2447"/>
                    <a:pt x="17067" y="0"/>
                    <a:pt x="23227" y="0"/>
                  </a:cubicBezTo>
                  <a:close/>
                </a:path>
              </a:pathLst>
            </a:custGeom>
            <a:solidFill>
              <a:srgbClr val="CAD1D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422306" cy="355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460562" y="1593810"/>
            <a:ext cx="1626022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319018" y="633340"/>
            <a:ext cx="16271222" cy="847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41"/>
              </a:lnSpc>
            </a:pPr>
            <a:r>
              <a:rPr lang="en-US" sz="5946">
                <a:solidFill>
                  <a:srgbClr val="000000"/>
                </a:solidFill>
                <a:latin typeface="Canva Sans Bold"/>
              </a:rPr>
              <a:t> Transformer-based Neural Network Output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6240436" y="8824802"/>
            <a:ext cx="2341021" cy="1998680"/>
            <a:chOff x="0" y="0"/>
            <a:chExt cx="616565" cy="5264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6565" cy="526401"/>
            </a:xfrm>
            <a:custGeom>
              <a:avLst/>
              <a:gdLst/>
              <a:ahLst/>
              <a:cxnLst/>
              <a:rect l="l" t="t" r="r" b="b"/>
              <a:pathLst>
                <a:path w="616565" h="526401">
                  <a:moveTo>
                    <a:pt x="0" y="0"/>
                  </a:moveTo>
                  <a:lnTo>
                    <a:pt x="616565" y="0"/>
                  </a:lnTo>
                  <a:lnTo>
                    <a:pt x="616565" y="526401"/>
                  </a:lnTo>
                  <a:lnTo>
                    <a:pt x="0" y="526401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16565" cy="564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6414263" y="8860127"/>
            <a:ext cx="1605861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31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0193" y="2051352"/>
            <a:ext cx="16928323" cy="7829470"/>
            <a:chOff x="0" y="0"/>
            <a:chExt cx="4458488" cy="20620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8488" cy="2062083"/>
            </a:xfrm>
            <a:custGeom>
              <a:avLst/>
              <a:gdLst/>
              <a:ahLst/>
              <a:cxnLst/>
              <a:rect l="l" t="t" r="r" b="b"/>
              <a:pathLst>
                <a:path w="4458488" h="2062083">
                  <a:moveTo>
                    <a:pt x="0" y="0"/>
                  </a:moveTo>
                  <a:lnTo>
                    <a:pt x="4458488" y="0"/>
                  </a:lnTo>
                  <a:lnTo>
                    <a:pt x="4458488" y="2062083"/>
                  </a:lnTo>
                  <a:lnTo>
                    <a:pt x="0" y="2062083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58488" cy="2100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59460" y="335964"/>
            <a:ext cx="12923064" cy="1385472"/>
            <a:chOff x="0" y="0"/>
            <a:chExt cx="3403605" cy="3648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03605" cy="364898"/>
            </a:xfrm>
            <a:custGeom>
              <a:avLst/>
              <a:gdLst/>
              <a:ahLst/>
              <a:cxnLst/>
              <a:rect l="l" t="t" r="r" b="b"/>
              <a:pathLst>
                <a:path w="3403605" h="364898">
                  <a:moveTo>
                    <a:pt x="30553" y="0"/>
                  </a:moveTo>
                  <a:lnTo>
                    <a:pt x="3373053" y="0"/>
                  </a:lnTo>
                  <a:cubicBezTo>
                    <a:pt x="3381156" y="0"/>
                    <a:pt x="3388927" y="3219"/>
                    <a:pt x="3394657" y="8949"/>
                  </a:cubicBezTo>
                  <a:cubicBezTo>
                    <a:pt x="3400387" y="14679"/>
                    <a:pt x="3403605" y="22450"/>
                    <a:pt x="3403605" y="30553"/>
                  </a:cubicBezTo>
                  <a:lnTo>
                    <a:pt x="3403605" y="334345"/>
                  </a:lnTo>
                  <a:cubicBezTo>
                    <a:pt x="3403605" y="342448"/>
                    <a:pt x="3400387" y="350220"/>
                    <a:pt x="3394657" y="355949"/>
                  </a:cubicBezTo>
                  <a:cubicBezTo>
                    <a:pt x="3388927" y="361679"/>
                    <a:pt x="3381156" y="364898"/>
                    <a:pt x="3373053" y="364898"/>
                  </a:cubicBezTo>
                  <a:lnTo>
                    <a:pt x="30553" y="364898"/>
                  </a:lnTo>
                  <a:cubicBezTo>
                    <a:pt x="22450" y="364898"/>
                    <a:pt x="14679" y="361679"/>
                    <a:pt x="8949" y="355949"/>
                  </a:cubicBezTo>
                  <a:cubicBezTo>
                    <a:pt x="3219" y="350220"/>
                    <a:pt x="0" y="342448"/>
                    <a:pt x="0" y="334345"/>
                  </a:cubicBezTo>
                  <a:lnTo>
                    <a:pt x="0" y="30553"/>
                  </a:lnTo>
                  <a:cubicBezTo>
                    <a:pt x="0" y="22450"/>
                    <a:pt x="3219" y="14679"/>
                    <a:pt x="8949" y="8949"/>
                  </a:cubicBezTo>
                  <a:cubicBezTo>
                    <a:pt x="14679" y="3219"/>
                    <a:pt x="22450" y="0"/>
                    <a:pt x="30553" y="0"/>
                  </a:cubicBezTo>
                  <a:close/>
                </a:path>
              </a:pathLst>
            </a:custGeom>
            <a:solidFill>
              <a:srgbClr val="CAD1D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403605" cy="402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96357" y="435159"/>
            <a:ext cx="13315187" cy="104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4"/>
              </a:lnSpc>
            </a:pPr>
            <a:r>
              <a:rPr lang="en-US" sz="7404">
                <a:solidFill>
                  <a:srgbClr val="000000"/>
                </a:solidFill>
                <a:latin typeface="Canva Sans Bold"/>
              </a:rPr>
              <a:t>Mobile Application Output</a:t>
            </a:r>
          </a:p>
        </p:txBody>
      </p:sp>
      <p:sp>
        <p:nvSpPr>
          <p:cNvPr id="9" name="AutoShape 9"/>
          <p:cNvSpPr/>
          <p:nvPr/>
        </p:nvSpPr>
        <p:spPr>
          <a:xfrm>
            <a:off x="1696357" y="1500744"/>
            <a:ext cx="1227992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002152" y="2258620"/>
            <a:ext cx="7815780" cy="3419404"/>
          </a:xfrm>
          <a:custGeom>
            <a:avLst/>
            <a:gdLst/>
            <a:ahLst/>
            <a:cxnLst/>
            <a:rect l="l" t="t" r="r" b="b"/>
            <a:pathLst>
              <a:path w="7815780" h="3419404">
                <a:moveTo>
                  <a:pt x="0" y="0"/>
                </a:moveTo>
                <a:lnTo>
                  <a:pt x="7815780" y="0"/>
                </a:lnTo>
                <a:lnTo>
                  <a:pt x="7815780" y="3419403"/>
                </a:lnTo>
                <a:lnTo>
                  <a:pt x="0" y="3419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00799" y="5948697"/>
            <a:ext cx="7817132" cy="3724857"/>
          </a:xfrm>
          <a:custGeom>
            <a:avLst/>
            <a:gdLst/>
            <a:ahLst/>
            <a:cxnLst/>
            <a:rect l="l" t="t" r="r" b="b"/>
            <a:pathLst>
              <a:path w="7817132" h="3724857">
                <a:moveTo>
                  <a:pt x="0" y="0"/>
                </a:moveTo>
                <a:lnTo>
                  <a:pt x="7817133" y="0"/>
                </a:lnTo>
                <a:lnTo>
                  <a:pt x="7817133" y="3724857"/>
                </a:lnTo>
                <a:lnTo>
                  <a:pt x="0" y="3724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033202" y="2258620"/>
            <a:ext cx="7815780" cy="3388731"/>
          </a:xfrm>
          <a:custGeom>
            <a:avLst/>
            <a:gdLst/>
            <a:ahLst/>
            <a:cxnLst/>
            <a:rect l="l" t="t" r="r" b="b"/>
            <a:pathLst>
              <a:path w="7815780" h="3388731">
                <a:moveTo>
                  <a:pt x="0" y="0"/>
                </a:moveTo>
                <a:lnTo>
                  <a:pt x="7815779" y="0"/>
                </a:lnTo>
                <a:lnTo>
                  <a:pt x="7815779" y="3388731"/>
                </a:lnTo>
                <a:lnTo>
                  <a:pt x="0" y="3388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191" b="-3191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052130" y="5948697"/>
            <a:ext cx="7815780" cy="3672687"/>
          </a:xfrm>
          <a:custGeom>
            <a:avLst/>
            <a:gdLst/>
            <a:ahLst/>
            <a:cxnLst/>
            <a:rect l="l" t="t" r="r" b="b"/>
            <a:pathLst>
              <a:path w="7815780" h="3672687">
                <a:moveTo>
                  <a:pt x="0" y="0"/>
                </a:moveTo>
                <a:lnTo>
                  <a:pt x="7815780" y="0"/>
                </a:lnTo>
                <a:lnTo>
                  <a:pt x="7815780" y="3672687"/>
                </a:lnTo>
                <a:lnTo>
                  <a:pt x="0" y="36726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53" t="-4561" r="-1253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6978708" y="9258300"/>
            <a:ext cx="1763253" cy="1548724"/>
            <a:chOff x="0" y="0"/>
            <a:chExt cx="464396" cy="40789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64396" cy="407894"/>
            </a:xfrm>
            <a:custGeom>
              <a:avLst/>
              <a:gdLst/>
              <a:ahLst/>
              <a:cxnLst/>
              <a:rect l="l" t="t" r="r" b="b"/>
              <a:pathLst>
                <a:path w="464396" h="407894">
                  <a:moveTo>
                    <a:pt x="0" y="0"/>
                  </a:moveTo>
                  <a:lnTo>
                    <a:pt x="464396" y="0"/>
                  </a:lnTo>
                  <a:lnTo>
                    <a:pt x="464396" y="407894"/>
                  </a:lnTo>
                  <a:lnTo>
                    <a:pt x="0" y="407894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64396" cy="445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6978708" y="8929805"/>
            <a:ext cx="1299336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32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8098" y="248495"/>
            <a:ext cx="17083807" cy="9406031"/>
            <a:chOff x="0" y="0"/>
            <a:chExt cx="4499439" cy="24773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99439" cy="2477308"/>
            </a:xfrm>
            <a:custGeom>
              <a:avLst/>
              <a:gdLst/>
              <a:ahLst/>
              <a:cxnLst/>
              <a:rect l="l" t="t" r="r" b="b"/>
              <a:pathLst>
                <a:path w="4499439" h="2477308">
                  <a:moveTo>
                    <a:pt x="0" y="0"/>
                  </a:moveTo>
                  <a:lnTo>
                    <a:pt x="4499439" y="0"/>
                  </a:lnTo>
                  <a:lnTo>
                    <a:pt x="4499439" y="2477308"/>
                  </a:lnTo>
                  <a:lnTo>
                    <a:pt x="0" y="2477308"/>
                  </a:ln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99439" cy="2515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9861" y="632688"/>
            <a:ext cx="4053124" cy="8192114"/>
            <a:chOff x="0" y="0"/>
            <a:chExt cx="1067489" cy="21575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7489" cy="2157594"/>
            </a:xfrm>
            <a:custGeom>
              <a:avLst/>
              <a:gdLst/>
              <a:ahLst/>
              <a:cxnLst/>
              <a:rect l="l" t="t" r="r" b="b"/>
              <a:pathLst>
                <a:path w="1067489" h="2157594">
                  <a:moveTo>
                    <a:pt x="97416" y="0"/>
                  </a:moveTo>
                  <a:lnTo>
                    <a:pt x="970074" y="0"/>
                  </a:lnTo>
                  <a:cubicBezTo>
                    <a:pt x="1023875" y="0"/>
                    <a:pt x="1067489" y="43615"/>
                    <a:pt x="1067489" y="97416"/>
                  </a:cubicBezTo>
                  <a:lnTo>
                    <a:pt x="1067489" y="2060178"/>
                  </a:lnTo>
                  <a:cubicBezTo>
                    <a:pt x="1067489" y="2086014"/>
                    <a:pt x="1057226" y="2110792"/>
                    <a:pt x="1038957" y="2129062"/>
                  </a:cubicBezTo>
                  <a:cubicBezTo>
                    <a:pt x="1020688" y="2147331"/>
                    <a:pt x="995910" y="2157594"/>
                    <a:pt x="970074" y="2157594"/>
                  </a:cubicBezTo>
                  <a:lnTo>
                    <a:pt x="97416" y="2157594"/>
                  </a:lnTo>
                  <a:cubicBezTo>
                    <a:pt x="43615" y="2157594"/>
                    <a:pt x="0" y="2113979"/>
                    <a:pt x="0" y="2060178"/>
                  </a:cubicBezTo>
                  <a:lnTo>
                    <a:pt x="0" y="97416"/>
                  </a:lnTo>
                  <a:cubicBezTo>
                    <a:pt x="0" y="43615"/>
                    <a:pt x="43615" y="0"/>
                    <a:pt x="97416" y="0"/>
                  </a:cubicBezTo>
                  <a:close/>
                </a:path>
              </a:pathLst>
            </a:custGeom>
            <a:solidFill>
              <a:srgbClr val="CAD1D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67489" cy="21956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050041" y="632688"/>
            <a:ext cx="3744736" cy="8192114"/>
            <a:chOff x="0" y="0"/>
            <a:chExt cx="986268" cy="215759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86268" cy="2157594"/>
            </a:xfrm>
            <a:custGeom>
              <a:avLst/>
              <a:gdLst/>
              <a:ahLst/>
              <a:cxnLst/>
              <a:rect l="l" t="t" r="r" b="b"/>
              <a:pathLst>
                <a:path w="986268" h="2157594">
                  <a:moveTo>
                    <a:pt x="105438" y="0"/>
                  </a:moveTo>
                  <a:lnTo>
                    <a:pt x="880830" y="0"/>
                  </a:lnTo>
                  <a:cubicBezTo>
                    <a:pt x="939062" y="0"/>
                    <a:pt x="986268" y="47206"/>
                    <a:pt x="986268" y="105438"/>
                  </a:cubicBezTo>
                  <a:lnTo>
                    <a:pt x="986268" y="2052156"/>
                  </a:lnTo>
                  <a:cubicBezTo>
                    <a:pt x="986268" y="2080120"/>
                    <a:pt x="975159" y="2106938"/>
                    <a:pt x="955386" y="2126712"/>
                  </a:cubicBezTo>
                  <a:cubicBezTo>
                    <a:pt x="935612" y="2146485"/>
                    <a:pt x="908794" y="2157594"/>
                    <a:pt x="880830" y="2157594"/>
                  </a:cubicBezTo>
                  <a:lnTo>
                    <a:pt x="105438" y="2157594"/>
                  </a:lnTo>
                  <a:cubicBezTo>
                    <a:pt x="47206" y="2157594"/>
                    <a:pt x="0" y="2110388"/>
                    <a:pt x="0" y="2052156"/>
                  </a:cubicBezTo>
                  <a:lnTo>
                    <a:pt x="0" y="105438"/>
                  </a:lnTo>
                  <a:cubicBezTo>
                    <a:pt x="0" y="47206"/>
                    <a:pt x="47206" y="0"/>
                    <a:pt x="105438" y="0"/>
                  </a:cubicBezTo>
                  <a:close/>
                </a:path>
              </a:pathLst>
            </a:custGeom>
            <a:solidFill>
              <a:srgbClr val="CAD1D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86268" cy="21956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080527" y="632688"/>
            <a:ext cx="3948684" cy="8192114"/>
            <a:chOff x="0" y="0"/>
            <a:chExt cx="1039983" cy="215759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39983" cy="2157594"/>
            </a:xfrm>
            <a:custGeom>
              <a:avLst/>
              <a:gdLst/>
              <a:ahLst/>
              <a:cxnLst/>
              <a:rect l="l" t="t" r="r" b="b"/>
              <a:pathLst>
                <a:path w="1039983" h="2157594">
                  <a:moveTo>
                    <a:pt x="99992" y="0"/>
                  </a:moveTo>
                  <a:lnTo>
                    <a:pt x="939990" y="0"/>
                  </a:lnTo>
                  <a:cubicBezTo>
                    <a:pt x="966510" y="0"/>
                    <a:pt x="991944" y="10535"/>
                    <a:pt x="1010696" y="29287"/>
                  </a:cubicBezTo>
                  <a:cubicBezTo>
                    <a:pt x="1029448" y="48039"/>
                    <a:pt x="1039983" y="73473"/>
                    <a:pt x="1039983" y="99992"/>
                  </a:cubicBezTo>
                  <a:lnTo>
                    <a:pt x="1039983" y="2057602"/>
                  </a:lnTo>
                  <a:cubicBezTo>
                    <a:pt x="1039983" y="2112826"/>
                    <a:pt x="995215" y="2157594"/>
                    <a:pt x="939990" y="2157594"/>
                  </a:cubicBezTo>
                  <a:lnTo>
                    <a:pt x="99992" y="2157594"/>
                  </a:lnTo>
                  <a:cubicBezTo>
                    <a:pt x="44768" y="2157594"/>
                    <a:pt x="0" y="2112826"/>
                    <a:pt x="0" y="2057602"/>
                  </a:cubicBezTo>
                  <a:lnTo>
                    <a:pt x="0" y="99992"/>
                  </a:lnTo>
                  <a:cubicBezTo>
                    <a:pt x="0" y="44768"/>
                    <a:pt x="44768" y="0"/>
                    <a:pt x="99992" y="0"/>
                  </a:cubicBezTo>
                  <a:close/>
                </a:path>
              </a:pathLst>
            </a:custGeom>
            <a:solidFill>
              <a:srgbClr val="CAD1D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39983" cy="21956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181611" y="632688"/>
            <a:ext cx="3774731" cy="8192114"/>
            <a:chOff x="0" y="0"/>
            <a:chExt cx="994168" cy="215759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4168" cy="2157594"/>
            </a:xfrm>
            <a:custGeom>
              <a:avLst/>
              <a:gdLst/>
              <a:ahLst/>
              <a:cxnLst/>
              <a:rect l="l" t="t" r="r" b="b"/>
              <a:pathLst>
                <a:path w="994168" h="2157594">
                  <a:moveTo>
                    <a:pt x="104600" y="0"/>
                  </a:moveTo>
                  <a:lnTo>
                    <a:pt x="889568" y="0"/>
                  </a:lnTo>
                  <a:cubicBezTo>
                    <a:pt x="917309" y="0"/>
                    <a:pt x="943915" y="11020"/>
                    <a:pt x="963531" y="30637"/>
                  </a:cubicBezTo>
                  <a:cubicBezTo>
                    <a:pt x="983147" y="50253"/>
                    <a:pt x="994168" y="76859"/>
                    <a:pt x="994168" y="104600"/>
                  </a:cubicBezTo>
                  <a:lnTo>
                    <a:pt x="994168" y="2052994"/>
                  </a:lnTo>
                  <a:cubicBezTo>
                    <a:pt x="994168" y="2080735"/>
                    <a:pt x="983147" y="2107341"/>
                    <a:pt x="963531" y="2126957"/>
                  </a:cubicBezTo>
                  <a:cubicBezTo>
                    <a:pt x="943915" y="2146574"/>
                    <a:pt x="917309" y="2157594"/>
                    <a:pt x="889568" y="2157594"/>
                  </a:cubicBezTo>
                  <a:lnTo>
                    <a:pt x="104600" y="2157594"/>
                  </a:lnTo>
                  <a:cubicBezTo>
                    <a:pt x="76859" y="2157594"/>
                    <a:pt x="50253" y="2146574"/>
                    <a:pt x="30637" y="2126957"/>
                  </a:cubicBezTo>
                  <a:cubicBezTo>
                    <a:pt x="11020" y="2107341"/>
                    <a:pt x="0" y="2080735"/>
                    <a:pt x="0" y="2052994"/>
                  </a:cubicBezTo>
                  <a:lnTo>
                    <a:pt x="0" y="104600"/>
                  </a:lnTo>
                  <a:cubicBezTo>
                    <a:pt x="0" y="76859"/>
                    <a:pt x="11020" y="50253"/>
                    <a:pt x="30637" y="30637"/>
                  </a:cubicBezTo>
                  <a:cubicBezTo>
                    <a:pt x="50253" y="11020"/>
                    <a:pt x="76859" y="0"/>
                    <a:pt x="104600" y="0"/>
                  </a:cubicBezTo>
                  <a:close/>
                </a:path>
              </a:pathLst>
            </a:custGeom>
            <a:solidFill>
              <a:srgbClr val="CAD1D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94168" cy="21956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240436" y="8824802"/>
            <a:ext cx="2341021" cy="1998680"/>
            <a:chOff x="0" y="0"/>
            <a:chExt cx="616565" cy="52640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16565" cy="526401"/>
            </a:xfrm>
            <a:custGeom>
              <a:avLst/>
              <a:gdLst/>
              <a:ahLst/>
              <a:cxnLst/>
              <a:rect l="l" t="t" r="r" b="b"/>
              <a:pathLst>
                <a:path w="616565" h="526401">
                  <a:moveTo>
                    <a:pt x="0" y="0"/>
                  </a:moveTo>
                  <a:lnTo>
                    <a:pt x="616565" y="0"/>
                  </a:lnTo>
                  <a:lnTo>
                    <a:pt x="616565" y="526401"/>
                  </a:lnTo>
                  <a:lnTo>
                    <a:pt x="0" y="526401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616565" cy="564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028700" y="926530"/>
            <a:ext cx="3612227" cy="7552837"/>
          </a:xfrm>
          <a:custGeom>
            <a:avLst/>
            <a:gdLst/>
            <a:ahLst/>
            <a:cxnLst/>
            <a:rect l="l" t="t" r="r" b="b"/>
            <a:pathLst>
              <a:path w="3612227" h="7552837">
                <a:moveTo>
                  <a:pt x="0" y="0"/>
                </a:moveTo>
                <a:lnTo>
                  <a:pt x="3612227" y="0"/>
                </a:lnTo>
                <a:lnTo>
                  <a:pt x="3612227" y="7552838"/>
                </a:lnTo>
                <a:lnTo>
                  <a:pt x="0" y="755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5182550" y="956764"/>
            <a:ext cx="3612227" cy="7543962"/>
          </a:xfrm>
          <a:custGeom>
            <a:avLst/>
            <a:gdLst/>
            <a:ahLst/>
            <a:cxnLst/>
            <a:rect l="l" t="t" r="r" b="b"/>
            <a:pathLst>
              <a:path w="3612227" h="7543962">
                <a:moveTo>
                  <a:pt x="0" y="0"/>
                </a:moveTo>
                <a:lnTo>
                  <a:pt x="3612227" y="0"/>
                </a:lnTo>
                <a:lnTo>
                  <a:pt x="3612227" y="7543962"/>
                </a:lnTo>
                <a:lnTo>
                  <a:pt x="0" y="7543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204352" y="935405"/>
            <a:ext cx="3612227" cy="7543962"/>
          </a:xfrm>
          <a:custGeom>
            <a:avLst/>
            <a:gdLst/>
            <a:ahLst/>
            <a:cxnLst/>
            <a:rect l="l" t="t" r="r" b="b"/>
            <a:pathLst>
              <a:path w="3612227" h="7543962">
                <a:moveTo>
                  <a:pt x="0" y="0"/>
                </a:moveTo>
                <a:lnTo>
                  <a:pt x="3612226" y="0"/>
                </a:lnTo>
                <a:lnTo>
                  <a:pt x="3612226" y="7543963"/>
                </a:lnTo>
                <a:lnTo>
                  <a:pt x="0" y="7543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262863" y="926530"/>
            <a:ext cx="3612227" cy="7543962"/>
          </a:xfrm>
          <a:custGeom>
            <a:avLst/>
            <a:gdLst/>
            <a:ahLst/>
            <a:cxnLst/>
            <a:rect l="l" t="t" r="r" b="b"/>
            <a:pathLst>
              <a:path w="3612227" h="7543962">
                <a:moveTo>
                  <a:pt x="0" y="0"/>
                </a:moveTo>
                <a:lnTo>
                  <a:pt x="3612227" y="0"/>
                </a:lnTo>
                <a:lnTo>
                  <a:pt x="3612227" y="7543962"/>
                </a:lnTo>
                <a:lnTo>
                  <a:pt x="0" y="7543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6240436" y="8860127"/>
            <a:ext cx="1632583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"/>
              </a:rPr>
              <a:t>33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4FF97">
                <a:alpha val="4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788180" y="4065678"/>
            <a:ext cx="11348826" cy="2048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32"/>
              </a:lnSpc>
            </a:pPr>
            <a:r>
              <a:rPr lang="en-US" sz="15332">
                <a:solidFill>
                  <a:srgbClr val="000000"/>
                </a:solidFill>
                <a:latin typeface="Canva Sans Bold"/>
              </a:rPr>
              <a:t>DEMO!</a:t>
            </a:r>
          </a:p>
        </p:txBody>
      </p:sp>
      <p:sp>
        <p:nvSpPr>
          <p:cNvPr id="6" name="Freeform 6"/>
          <p:cNvSpPr/>
          <p:nvPr/>
        </p:nvSpPr>
        <p:spPr>
          <a:xfrm rot="1463826">
            <a:off x="11898487" y="2099140"/>
            <a:ext cx="1947347" cy="1338359"/>
          </a:xfrm>
          <a:custGeom>
            <a:avLst/>
            <a:gdLst/>
            <a:ahLst/>
            <a:cxnLst/>
            <a:rect l="l" t="t" r="r" b="b"/>
            <a:pathLst>
              <a:path w="1947347" h="1338359">
                <a:moveTo>
                  <a:pt x="0" y="0"/>
                </a:moveTo>
                <a:lnTo>
                  <a:pt x="1947347" y="0"/>
                </a:lnTo>
                <a:lnTo>
                  <a:pt x="1947347" y="1338359"/>
                </a:lnTo>
                <a:lnTo>
                  <a:pt x="0" y="1338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699999">
            <a:off x="3133729" y="1502733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5" y="0"/>
                </a:lnTo>
                <a:lnTo>
                  <a:pt x="2068145" y="1756042"/>
                </a:lnTo>
                <a:lnTo>
                  <a:pt x="0" y="17560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8785894">
            <a:off x="13553582" y="8380279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5" y="0"/>
                </a:lnTo>
                <a:lnTo>
                  <a:pt x="2068145" y="1756042"/>
                </a:lnTo>
                <a:lnTo>
                  <a:pt x="0" y="17560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2956172">
            <a:off x="2846251" y="217015"/>
            <a:ext cx="12595499" cy="10832129"/>
          </a:xfrm>
          <a:custGeom>
            <a:avLst/>
            <a:gdLst/>
            <a:ahLst/>
            <a:cxnLst/>
            <a:rect l="l" t="t" r="r" b="b"/>
            <a:pathLst>
              <a:path w="12595499" h="10832129">
                <a:moveTo>
                  <a:pt x="0" y="0"/>
                </a:moveTo>
                <a:lnTo>
                  <a:pt x="12595498" y="0"/>
                </a:lnTo>
                <a:lnTo>
                  <a:pt x="12595498" y="10832129"/>
                </a:lnTo>
                <a:lnTo>
                  <a:pt x="0" y="1083212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6240436" y="8824802"/>
            <a:ext cx="2341021" cy="1998680"/>
            <a:chOff x="0" y="0"/>
            <a:chExt cx="616565" cy="5264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16565" cy="526401"/>
            </a:xfrm>
            <a:custGeom>
              <a:avLst/>
              <a:gdLst/>
              <a:ahLst/>
              <a:cxnLst/>
              <a:rect l="l" t="t" r="r" b="b"/>
              <a:pathLst>
                <a:path w="616565" h="526401">
                  <a:moveTo>
                    <a:pt x="0" y="0"/>
                  </a:moveTo>
                  <a:lnTo>
                    <a:pt x="616565" y="0"/>
                  </a:lnTo>
                  <a:lnTo>
                    <a:pt x="616565" y="526401"/>
                  </a:lnTo>
                  <a:lnTo>
                    <a:pt x="0" y="526401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16565" cy="564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6467523" y="9065716"/>
            <a:ext cx="1756429" cy="1221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9"/>
              </a:lnSpc>
            </a:pPr>
            <a:r>
              <a:rPr lang="en-US" sz="7206">
                <a:solidFill>
                  <a:srgbClr val="000000"/>
                </a:solidFill>
                <a:latin typeface="Canva Sans Bold"/>
              </a:rPr>
              <a:t>34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4FF97">
                <a:alpha val="4588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011193" y="2450347"/>
            <a:ext cx="9854399" cy="4474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2"/>
              </a:lnSpc>
            </a:pPr>
            <a:r>
              <a:rPr lang="en-US" sz="12858">
                <a:solidFill>
                  <a:srgbClr val="000000"/>
                </a:solidFill>
                <a:latin typeface="Canva Sans Bold"/>
              </a:rPr>
              <a:t>Any Questions ?</a:t>
            </a:r>
          </a:p>
        </p:txBody>
      </p:sp>
      <p:sp>
        <p:nvSpPr>
          <p:cNvPr id="6" name="Freeform 6"/>
          <p:cNvSpPr/>
          <p:nvPr/>
        </p:nvSpPr>
        <p:spPr>
          <a:xfrm rot="1463826">
            <a:off x="11124510" y="2754942"/>
            <a:ext cx="1947347" cy="1338359"/>
          </a:xfrm>
          <a:custGeom>
            <a:avLst/>
            <a:gdLst/>
            <a:ahLst/>
            <a:cxnLst/>
            <a:rect l="l" t="t" r="r" b="b"/>
            <a:pathLst>
              <a:path w="1947347" h="1338359">
                <a:moveTo>
                  <a:pt x="0" y="0"/>
                </a:moveTo>
                <a:lnTo>
                  <a:pt x="1947348" y="0"/>
                </a:lnTo>
                <a:lnTo>
                  <a:pt x="1947348" y="1338359"/>
                </a:lnTo>
                <a:lnTo>
                  <a:pt x="0" y="1338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699999">
            <a:off x="3694536" y="2205655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5" y="0"/>
                </a:lnTo>
                <a:lnTo>
                  <a:pt x="2068145" y="1756042"/>
                </a:lnTo>
                <a:lnTo>
                  <a:pt x="0" y="17560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8785894">
            <a:off x="12411214" y="6908674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391118">
            <a:off x="14787091" y="-19525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6240436" y="8824802"/>
            <a:ext cx="2341021" cy="1998680"/>
            <a:chOff x="0" y="0"/>
            <a:chExt cx="616565" cy="5264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16565" cy="526401"/>
            </a:xfrm>
            <a:custGeom>
              <a:avLst/>
              <a:gdLst/>
              <a:ahLst/>
              <a:cxnLst/>
              <a:rect l="l" t="t" r="r" b="b"/>
              <a:pathLst>
                <a:path w="616565" h="526401">
                  <a:moveTo>
                    <a:pt x="0" y="0"/>
                  </a:moveTo>
                  <a:lnTo>
                    <a:pt x="616565" y="0"/>
                  </a:lnTo>
                  <a:lnTo>
                    <a:pt x="616565" y="526401"/>
                  </a:lnTo>
                  <a:lnTo>
                    <a:pt x="0" y="526401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16565" cy="564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6609632" y="8860127"/>
            <a:ext cx="1299336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35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4FF97">
                <a:alpha val="4588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1463826">
            <a:off x="11537191" y="1778400"/>
            <a:ext cx="1947347" cy="1338359"/>
          </a:xfrm>
          <a:custGeom>
            <a:avLst/>
            <a:gdLst/>
            <a:ahLst/>
            <a:cxnLst/>
            <a:rect l="l" t="t" r="r" b="b"/>
            <a:pathLst>
              <a:path w="1947347" h="1338359">
                <a:moveTo>
                  <a:pt x="0" y="0"/>
                </a:moveTo>
                <a:lnTo>
                  <a:pt x="1947347" y="0"/>
                </a:lnTo>
                <a:lnTo>
                  <a:pt x="1947347" y="1338358"/>
                </a:lnTo>
                <a:lnTo>
                  <a:pt x="0" y="13383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699999">
            <a:off x="3677137" y="2203427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5" y="0"/>
                </a:lnTo>
                <a:lnTo>
                  <a:pt x="2068145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7334544">
            <a:off x="11607962" y="6362808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711210" y="3243374"/>
            <a:ext cx="8297888" cy="4340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25"/>
              </a:lnSpc>
            </a:pPr>
            <a:r>
              <a:rPr lang="en-US" sz="16125">
                <a:solidFill>
                  <a:srgbClr val="000000"/>
                </a:solidFill>
                <a:latin typeface="Bryndan Write Bold"/>
              </a:rPr>
              <a:t>THANK YOU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6240436" y="8824802"/>
            <a:ext cx="2341021" cy="1998680"/>
            <a:chOff x="0" y="0"/>
            <a:chExt cx="616565" cy="52640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16565" cy="526401"/>
            </a:xfrm>
            <a:custGeom>
              <a:avLst/>
              <a:gdLst/>
              <a:ahLst/>
              <a:cxnLst/>
              <a:rect l="l" t="t" r="r" b="b"/>
              <a:pathLst>
                <a:path w="616565" h="526401">
                  <a:moveTo>
                    <a:pt x="0" y="0"/>
                  </a:moveTo>
                  <a:lnTo>
                    <a:pt x="616565" y="0"/>
                  </a:lnTo>
                  <a:lnTo>
                    <a:pt x="616565" y="526401"/>
                  </a:lnTo>
                  <a:lnTo>
                    <a:pt x="0" y="526401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616565" cy="564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6609632" y="8860127"/>
            <a:ext cx="1535124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36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94" b="-969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701582" y="342514"/>
            <a:ext cx="10112693" cy="1372372"/>
            <a:chOff x="0" y="0"/>
            <a:chExt cx="2663425" cy="3614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63425" cy="361448"/>
            </a:xfrm>
            <a:custGeom>
              <a:avLst/>
              <a:gdLst/>
              <a:ahLst/>
              <a:cxnLst/>
              <a:rect l="l" t="t" r="r" b="b"/>
              <a:pathLst>
                <a:path w="2663425" h="361448">
                  <a:moveTo>
                    <a:pt x="39044" y="0"/>
                  </a:moveTo>
                  <a:lnTo>
                    <a:pt x="2624381" y="0"/>
                  </a:lnTo>
                  <a:cubicBezTo>
                    <a:pt x="2634736" y="0"/>
                    <a:pt x="2644667" y="4114"/>
                    <a:pt x="2651989" y="11436"/>
                  </a:cubicBezTo>
                  <a:cubicBezTo>
                    <a:pt x="2659312" y="18758"/>
                    <a:pt x="2663425" y="28689"/>
                    <a:pt x="2663425" y="39044"/>
                  </a:cubicBezTo>
                  <a:lnTo>
                    <a:pt x="2663425" y="322404"/>
                  </a:lnTo>
                  <a:cubicBezTo>
                    <a:pt x="2663425" y="343967"/>
                    <a:pt x="2645945" y="361448"/>
                    <a:pt x="2624381" y="361448"/>
                  </a:cubicBezTo>
                  <a:lnTo>
                    <a:pt x="39044" y="361448"/>
                  </a:lnTo>
                  <a:cubicBezTo>
                    <a:pt x="17481" y="361448"/>
                    <a:pt x="0" y="343967"/>
                    <a:pt x="0" y="322404"/>
                  </a:cubicBezTo>
                  <a:lnTo>
                    <a:pt x="0" y="39044"/>
                  </a:lnTo>
                  <a:cubicBezTo>
                    <a:pt x="0" y="17481"/>
                    <a:pt x="17481" y="0"/>
                    <a:pt x="39044" y="0"/>
                  </a:cubicBezTo>
                  <a:close/>
                </a:path>
              </a:pathLst>
            </a:custGeom>
            <a:solidFill>
              <a:srgbClr val="D9D9D9">
                <a:alpha val="9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63425" cy="399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984263" y="218689"/>
            <a:ext cx="9083301" cy="1163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4"/>
              </a:lnSpc>
            </a:pPr>
            <a:r>
              <a:rPr lang="en-US" sz="6853">
                <a:solidFill>
                  <a:srgbClr val="000000"/>
                </a:solidFill>
                <a:latin typeface="Canva Sans Bold"/>
              </a:rPr>
              <a:t>LITERATURE REVIEW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4112696" y="1329365"/>
            <a:ext cx="8826435" cy="3334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6240436" y="8824802"/>
            <a:ext cx="2341021" cy="1998680"/>
            <a:chOff x="0" y="0"/>
            <a:chExt cx="616565" cy="5264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6565" cy="526401"/>
            </a:xfrm>
            <a:custGeom>
              <a:avLst/>
              <a:gdLst/>
              <a:ahLst/>
              <a:cxnLst/>
              <a:rect l="l" t="t" r="r" b="b"/>
              <a:pathLst>
                <a:path w="616565" h="526401">
                  <a:moveTo>
                    <a:pt x="0" y="0"/>
                  </a:moveTo>
                  <a:lnTo>
                    <a:pt x="616565" y="0"/>
                  </a:lnTo>
                  <a:lnTo>
                    <a:pt x="616565" y="526401"/>
                  </a:lnTo>
                  <a:lnTo>
                    <a:pt x="0" y="526401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16565" cy="564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246460" y="2145864"/>
            <a:ext cx="12387045" cy="7508662"/>
          </a:xfrm>
          <a:custGeom>
            <a:avLst/>
            <a:gdLst/>
            <a:ahLst/>
            <a:cxnLst/>
            <a:rect l="l" t="t" r="r" b="b"/>
            <a:pathLst>
              <a:path w="12387045" h="7508662">
                <a:moveTo>
                  <a:pt x="0" y="0"/>
                </a:moveTo>
                <a:lnTo>
                  <a:pt x="12387045" y="0"/>
                </a:lnTo>
                <a:lnTo>
                  <a:pt x="12387045" y="7508662"/>
                </a:lnTo>
                <a:lnTo>
                  <a:pt x="0" y="7508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5000"/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609632" y="8860127"/>
            <a:ext cx="1299336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94" b="-969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652361" y="342514"/>
            <a:ext cx="10112693" cy="1372372"/>
            <a:chOff x="0" y="0"/>
            <a:chExt cx="2663425" cy="3614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63425" cy="361448"/>
            </a:xfrm>
            <a:custGeom>
              <a:avLst/>
              <a:gdLst/>
              <a:ahLst/>
              <a:cxnLst/>
              <a:rect l="l" t="t" r="r" b="b"/>
              <a:pathLst>
                <a:path w="2663425" h="361448">
                  <a:moveTo>
                    <a:pt x="39044" y="0"/>
                  </a:moveTo>
                  <a:lnTo>
                    <a:pt x="2624381" y="0"/>
                  </a:lnTo>
                  <a:cubicBezTo>
                    <a:pt x="2634736" y="0"/>
                    <a:pt x="2644667" y="4114"/>
                    <a:pt x="2651989" y="11436"/>
                  </a:cubicBezTo>
                  <a:cubicBezTo>
                    <a:pt x="2659312" y="18758"/>
                    <a:pt x="2663425" y="28689"/>
                    <a:pt x="2663425" y="39044"/>
                  </a:cubicBezTo>
                  <a:lnTo>
                    <a:pt x="2663425" y="322404"/>
                  </a:lnTo>
                  <a:cubicBezTo>
                    <a:pt x="2663425" y="343967"/>
                    <a:pt x="2645945" y="361448"/>
                    <a:pt x="2624381" y="361448"/>
                  </a:cubicBezTo>
                  <a:lnTo>
                    <a:pt x="39044" y="361448"/>
                  </a:lnTo>
                  <a:cubicBezTo>
                    <a:pt x="17481" y="361448"/>
                    <a:pt x="0" y="343967"/>
                    <a:pt x="0" y="322404"/>
                  </a:cubicBezTo>
                  <a:lnTo>
                    <a:pt x="0" y="39044"/>
                  </a:lnTo>
                  <a:cubicBezTo>
                    <a:pt x="0" y="17481"/>
                    <a:pt x="17481" y="0"/>
                    <a:pt x="39044" y="0"/>
                  </a:cubicBezTo>
                  <a:close/>
                </a:path>
              </a:pathLst>
            </a:custGeom>
            <a:solidFill>
              <a:srgbClr val="D9D9D9">
                <a:alpha val="9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63425" cy="399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935042" y="218689"/>
            <a:ext cx="9083301" cy="1163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4"/>
              </a:lnSpc>
            </a:pPr>
            <a:r>
              <a:rPr lang="en-US" sz="6853">
                <a:solidFill>
                  <a:srgbClr val="000000"/>
                </a:solidFill>
                <a:latin typeface="Canva Sans Bold"/>
              </a:rPr>
              <a:t>LITERATURE REVIEW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4063475" y="1329365"/>
            <a:ext cx="8826435" cy="3334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7180118" y="9208438"/>
            <a:ext cx="1377760" cy="1516419"/>
            <a:chOff x="0" y="0"/>
            <a:chExt cx="362867" cy="399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2867" cy="399386"/>
            </a:xfrm>
            <a:custGeom>
              <a:avLst/>
              <a:gdLst/>
              <a:ahLst/>
              <a:cxnLst/>
              <a:rect l="l" t="t" r="r" b="b"/>
              <a:pathLst>
                <a:path w="362867" h="399386">
                  <a:moveTo>
                    <a:pt x="0" y="0"/>
                  </a:moveTo>
                  <a:lnTo>
                    <a:pt x="362867" y="0"/>
                  </a:lnTo>
                  <a:lnTo>
                    <a:pt x="362867" y="399386"/>
                  </a:lnTo>
                  <a:lnTo>
                    <a:pt x="0" y="399386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62867" cy="437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58503" y="2265152"/>
            <a:ext cx="9330364" cy="7558991"/>
          </a:xfrm>
          <a:custGeom>
            <a:avLst/>
            <a:gdLst/>
            <a:ahLst/>
            <a:cxnLst/>
            <a:rect l="l" t="t" r="r" b="b"/>
            <a:pathLst>
              <a:path w="9330364" h="7558991">
                <a:moveTo>
                  <a:pt x="0" y="0"/>
                </a:moveTo>
                <a:lnTo>
                  <a:pt x="9330364" y="0"/>
                </a:lnTo>
                <a:lnTo>
                  <a:pt x="9330364" y="7558990"/>
                </a:lnTo>
                <a:lnTo>
                  <a:pt x="0" y="7558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6" r="-156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180118" y="9065563"/>
            <a:ext cx="1107882" cy="1221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5"/>
              </a:lnSpc>
            </a:pPr>
            <a:r>
              <a:rPr lang="en-US" sz="7082">
                <a:solidFill>
                  <a:srgbClr val="000000"/>
                </a:solidFill>
                <a:latin typeface="Canva Sans Bold"/>
              </a:rPr>
              <a:t>4</a:t>
            </a:r>
          </a:p>
        </p:txBody>
      </p:sp>
      <p:sp>
        <p:nvSpPr>
          <p:cNvPr id="13" name="Freeform 13"/>
          <p:cNvSpPr/>
          <p:nvPr/>
        </p:nvSpPr>
        <p:spPr>
          <a:xfrm>
            <a:off x="9694565" y="2104926"/>
            <a:ext cx="7342624" cy="8027135"/>
          </a:xfrm>
          <a:custGeom>
            <a:avLst/>
            <a:gdLst/>
            <a:ahLst/>
            <a:cxnLst/>
            <a:rect l="l" t="t" r="r" b="b"/>
            <a:pathLst>
              <a:path w="7342624" h="8027135">
                <a:moveTo>
                  <a:pt x="0" y="0"/>
                </a:moveTo>
                <a:lnTo>
                  <a:pt x="7342624" y="0"/>
                </a:lnTo>
                <a:lnTo>
                  <a:pt x="7342624" y="8027136"/>
                </a:lnTo>
                <a:lnTo>
                  <a:pt x="0" y="80271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6" b="-3081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76" r="-867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22402" y="1178706"/>
            <a:ext cx="12947072" cy="1122280"/>
            <a:chOff x="0" y="0"/>
            <a:chExt cx="3409928" cy="2955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09928" cy="295580"/>
            </a:xfrm>
            <a:custGeom>
              <a:avLst/>
              <a:gdLst/>
              <a:ahLst/>
              <a:cxnLst/>
              <a:rect l="l" t="t" r="r" b="b"/>
              <a:pathLst>
                <a:path w="3409928" h="295580">
                  <a:moveTo>
                    <a:pt x="30496" y="0"/>
                  </a:moveTo>
                  <a:lnTo>
                    <a:pt x="3379432" y="0"/>
                  </a:lnTo>
                  <a:cubicBezTo>
                    <a:pt x="3387520" y="0"/>
                    <a:pt x="3395277" y="3213"/>
                    <a:pt x="3400996" y="8932"/>
                  </a:cubicBezTo>
                  <a:cubicBezTo>
                    <a:pt x="3406715" y="14651"/>
                    <a:pt x="3409928" y="22408"/>
                    <a:pt x="3409928" y="30496"/>
                  </a:cubicBezTo>
                  <a:lnTo>
                    <a:pt x="3409928" y="265084"/>
                  </a:lnTo>
                  <a:cubicBezTo>
                    <a:pt x="3409928" y="273172"/>
                    <a:pt x="3406715" y="280929"/>
                    <a:pt x="3400996" y="286648"/>
                  </a:cubicBezTo>
                  <a:cubicBezTo>
                    <a:pt x="3395277" y="292367"/>
                    <a:pt x="3387520" y="295580"/>
                    <a:pt x="3379432" y="295580"/>
                  </a:cubicBezTo>
                  <a:lnTo>
                    <a:pt x="30496" y="295580"/>
                  </a:lnTo>
                  <a:cubicBezTo>
                    <a:pt x="22408" y="295580"/>
                    <a:pt x="14651" y="292367"/>
                    <a:pt x="8932" y="286648"/>
                  </a:cubicBezTo>
                  <a:cubicBezTo>
                    <a:pt x="3213" y="280929"/>
                    <a:pt x="0" y="273172"/>
                    <a:pt x="0" y="265084"/>
                  </a:cubicBezTo>
                  <a:lnTo>
                    <a:pt x="0" y="30496"/>
                  </a:lnTo>
                  <a:cubicBezTo>
                    <a:pt x="0" y="22408"/>
                    <a:pt x="3213" y="14651"/>
                    <a:pt x="8932" y="8932"/>
                  </a:cubicBezTo>
                  <a:cubicBezTo>
                    <a:pt x="14651" y="3213"/>
                    <a:pt x="22408" y="0"/>
                    <a:pt x="3049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86000"/>
                  </a:srgbClr>
                </a:gs>
                <a:gs pos="100000">
                  <a:srgbClr val="FFFFFF">
                    <a:alpha val="86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09928" cy="333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28515" y="1035831"/>
            <a:ext cx="12484900" cy="117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5"/>
              </a:lnSpc>
            </a:pPr>
            <a:r>
              <a:rPr lang="en-US" sz="6818">
                <a:solidFill>
                  <a:srgbClr val="000000"/>
                </a:solidFill>
                <a:latin typeface="Canva Sans Bold"/>
              </a:rPr>
              <a:t>FUNCTIONAL REQUIREMENT</a:t>
            </a:r>
          </a:p>
        </p:txBody>
      </p:sp>
      <p:sp>
        <p:nvSpPr>
          <p:cNvPr id="7" name="AutoShape 7"/>
          <p:cNvSpPr/>
          <p:nvPr/>
        </p:nvSpPr>
        <p:spPr>
          <a:xfrm>
            <a:off x="528585" y="2162795"/>
            <a:ext cx="1226121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372457" y="3171185"/>
            <a:ext cx="7496292" cy="3022717"/>
            <a:chOff x="0" y="0"/>
            <a:chExt cx="1974332" cy="7961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74332" cy="796106"/>
            </a:xfrm>
            <a:custGeom>
              <a:avLst/>
              <a:gdLst/>
              <a:ahLst/>
              <a:cxnLst/>
              <a:rect l="l" t="t" r="r" b="b"/>
              <a:pathLst>
                <a:path w="1974332" h="796106">
                  <a:moveTo>
                    <a:pt x="0" y="0"/>
                  </a:moveTo>
                  <a:lnTo>
                    <a:pt x="1974332" y="0"/>
                  </a:lnTo>
                  <a:lnTo>
                    <a:pt x="1974332" y="796106"/>
                  </a:lnTo>
                  <a:lnTo>
                    <a:pt x="0" y="796106"/>
                  </a:lnTo>
                  <a:close/>
                </a:path>
              </a:pathLst>
            </a:custGeom>
            <a:solidFill>
              <a:srgbClr val="D9D9D9">
                <a:alpha val="85882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974332" cy="8342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259300" y="9122089"/>
            <a:ext cx="1028700" cy="1937641"/>
            <a:chOff x="0" y="0"/>
            <a:chExt cx="270933" cy="5103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510325"/>
            </a:xfrm>
            <a:custGeom>
              <a:avLst/>
              <a:gdLst/>
              <a:ahLst/>
              <a:cxnLst/>
              <a:rect l="l" t="t" r="r" b="b"/>
              <a:pathLst>
                <a:path w="270933" h="510325">
                  <a:moveTo>
                    <a:pt x="0" y="0"/>
                  </a:moveTo>
                  <a:lnTo>
                    <a:pt x="270933" y="0"/>
                  </a:lnTo>
                  <a:lnTo>
                    <a:pt x="270933" y="510325"/>
                  </a:lnTo>
                  <a:lnTo>
                    <a:pt x="0" y="510325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70933" cy="548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824331" y="2927288"/>
            <a:ext cx="4128529" cy="4058333"/>
          </a:xfrm>
          <a:custGeom>
            <a:avLst/>
            <a:gdLst/>
            <a:ahLst/>
            <a:cxnLst/>
            <a:rect l="l" t="t" r="r" b="b"/>
            <a:pathLst>
              <a:path w="4128529" h="4058333">
                <a:moveTo>
                  <a:pt x="0" y="0"/>
                </a:moveTo>
                <a:lnTo>
                  <a:pt x="4128529" y="0"/>
                </a:lnTo>
                <a:lnTo>
                  <a:pt x="4128529" y="4058333"/>
                </a:lnTo>
                <a:lnTo>
                  <a:pt x="0" y="4058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455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386644" y="2927288"/>
            <a:ext cx="4191219" cy="4118801"/>
          </a:xfrm>
          <a:custGeom>
            <a:avLst/>
            <a:gdLst/>
            <a:ahLst/>
            <a:cxnLst/>
            <a:rect l="l" t="t" r="r" b="b"/>
            <a:pathLst>
              <a:path w="4191219" h="4118801">
                <a:moveTo>
                  <a:pt x="0" y="0"/>
                </a:moveTo>
                <a:lnTo>
                  <a:pt x="4191219" y="0"/>
                </a:lnTo>
                <a:lnTo>
                  <a:pt x="4191219" y="4118802"/>
                </a:lnTo>
                <a:lnTo>
                  <a:pt x="0" y="4118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2615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72457" y="3388586"/>
            <a:ext cx="7496292" cy="2563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3865" lvl="1" indent="-391933">
              <a:lnSpc>
                <a:spcPts val="5082"/>
              </a:lnSpc>
              <a:buFont typeface="Arial"/>
              <a:buChar char="•"/>
            </a:pPr>
            <a:r>
              <a:rPr lang="en-US" sz="3630">
                <a:solidFill>
                  <a:srgbClr val="000000"/>
                </a:solidFill>
                <a:latin typeface="Now"/>
              </a:rPr>
              <a:t>AR Navigation</a:t>
            </a:r>
          </a:p>
          <a:p>
            <a:pPr marL="783865" lvl="1" indent="-391933">
              <a:lnSpc>
                <a:spcPts val="5082"/>
              </a:lnSpc>
              <a:buFont typeface="Arial"/>
              <a:buChar char="•"/>
            </a:pPr>
            <a:r>
              <a:rPr lang="en-US" sz="3630">
                <a:solidFill>
                  <a:srgbClr val="000000"/>
                </a:solidFill>
                <a:latin typeface="Now"/>
              </a:rPr>
              <a:t>Monument Detection</a:t>
            </a:r>
          </a:p>
          <a:p>
            <a:pPr marL="783865" lvl="1" indent="-391933">
              <a:lnSpc>
                <a:spcPts val="5082"/>
              </a:lnSpc>
              <a:buFont typeface="Arial"/>
              <a:buChar char="•"/>
            </a:pPr>
            <a:r>
              <a:rPr lang="en-US" sz="3630">
                <a:solidFill>
                  <a:srgbClr val="000000"/>
                </a:solidFill>
                <a:latin typeface="Now"/>
              </a:rPr>
              <a:t>Monument Recognition</a:t>
            </a:r>
          </a:p>
          <a:p>
            <a:pPr marL="783865" lvl="1" indent="-391933">
              <a:lnSpc>
                <a:spcPts val="5082"/>
              </a:lnSpc>
              <a:buFont typeface="Arial"/>
              <a:buChar char="•"/>
            </a:pPr>
            <a:r>
              <a:rPr lang="en-US" sz="3630">
                <a:solidFill>
                  <a:srgbClr val="000000"/>
                </a:solidFill>
                <a:latin typeface="Now"/>
              </a:rPr>
              <a:t>Interaction with Chatbot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372139" y="8860127"/>
            <a:ext cx="738529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8" r="-2965" b="-2319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5129" y="1178706"/>
            <a:ext cx="14663517" cy="1126057"/>
            <a:chOff x="0" y="0"/>
            <a:chExt cx="3861996" cy="2965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61996" cy="296575"/>
            </a:xfrm>
            <a:custGeom>
              <a:avLst/>
              <a:gdLst/>
              <a:ahLst/>
              <a:cxnLst/>
              <a:rect l="l" t="t" r="r" b="b"/>
              <a:pathLst>
                <a:path w="3861996" h="296575">
                  <a:moveTo>
                    <a:pt x="26927" y="0"/>
                  </a:moveTo>
                  <a:lnTo>
                    <a:pt x="3835070" y="0"/>
                  </a:lnTo>
                  <a:cubicBezTo>
                    <a:pt x="3849941" y="0"/>
                    <a:pt x="3861996" y="12055"/>
                    <a:pt x="3861996" y="26927"/>
                  </a:cubicBezTo>
                  <a:lnTo>
                    <a:pt x="3861996" y="269648"/>
                  </a:lnTo>
                  <a:cubicBezTo>
                    <a:pt x="3861996" y="284519"/>
                    <a:pt x="3849941" y="296575"/>
                    <a:pt x="3835070" y="296575"/>
                  </a:cubicBezTo>
                  <a:lnTo>
                    <a:pt x="26927" y="296575"/>
                  </a:lnTo>
                  <a:cubicBezTo>
                    <a:pt x="12055" y="296575"/>
                    <a:pt x="0" y="284519"/>
                    <a:pt x="0" y="269648"/>
                  </a:cubicBezTo>
                  <a:lnTo>
                    <a:pt x="0" y="26927"/>
                  </a:lnTo>
                  <a:cubicBezTo>
                    <a:pt x="0" y="12055"/>
                    <a:pt x="12055" y="0"/>
                    <a:pt x="2692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90000"/>
                  </a:srgbClr>
                </a:gs>
                <a:gs pos="100000">
                  <a:srgbClr val="FFFFFF">
                    <a:alpha val="9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861996" cy="33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28515" y="1054881"/>
            <a:ext cx="14330131" cy="1108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70"/>
              </a:lnSpc>
            </a:pPr>
            <a:r>
              <a:rPr lang="en-US" sz="6478">
                <a:solidFill>
                  <a:srgbClr val="000000"/>
                </a:solidFill>
                <a:latin typeface="Canva Sans Bold"/>
              </a:rPr>
              <a:t>NON-FUNCTIONAL REQUIREMENT</a:t>
            </a:r>
          </a:p>
        </p:txBody>
      </p:sp>
      <p:sp>
        <p:nvSpPr>
          <p:cNvPr id="7" name="AutoShape 7"/>
          <p:cNvSpPr/>
          <p:nvPr/>
        </p:nvSpPr>
        <p:spPr>
          <a:xfrm>
            <a:off x="528585" y="2162795"/>
            <a:ext cx="1399528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528585" y="3282012"/>
            <a:ext cx="10614109" cy="3722975"/>
            <a:chOff x="0" y="0"/>
            <a:chExt cx="2795486" cy="9805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95486" cy="980537"/>
            </a:xfrm>
            <a:custGeom>
              <a:avLst/>
              <a:gdLst/>
              <a:ahLst/>
              <a:cxnLst/>
              <a:rect l="l" t="t" r="r" b="b"/>
              <a:pathLst>
                <a:path w="2795486" h="980537">
                  <a:moveTo>
                    <a:pt x="0" y="0"/>
                  </a:moveTo>
                  <a:lnTo>
                    <a:pt x="2795486" y="0"/>
                  </a:lnTo>
                  <a:lnTo>
                    <a:pt x="2795486" y="980537"/>
                  </a:lnTo>
                  <a:lnTo>
                    <a:pt x="0" y="980537"/>
                  </a:lnTo>
                  <a:close/>
                </a:path>
              </a:pathLst>
            </a:custGeom>
            <a:solidFill>
              <a:srgbClr val="D9D9D9">
                <a:alpha val="74902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95486" cy="1018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034956" y="3484856"/>
            <a:ext cx="3086100" cy="1543050"/>
            <a:chOff x="0" y="0"/>
            <a:chExt cx="8128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812800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812800" y="406400"/>
                  </a:lnTo>
                  <a:lnTo>
                    <a:pt x="711200" y="203200"/>
                  </a:lnTo>
                  <a:lnTo>
                    <a:pt x="8128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63000"/>
                  </a:srgbClr>
                </a:gs>
                <a:gs pos="100000">
                  <a:srgbClr val="7ED957">
                    <a:alpha val="63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312099" y="3456511"/>
            <a:ext cx="3775701" cy="1543050"/>
            <a:chOff x="0" y="0"/>
            <a:chExt cx="994423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94423" cy="406400"/>
            </a:xfrm>
            <a:custGeom>
              <a:avLst/>
              <a:gdLst/>
              <a:ahLst/>
              <a:cxnLst/>
              <a:rect l="l" t="t" r="r" b="b"/>
              <a:pathLst>
                <a:path w="994423" h="406400">
                  <a:moveTo>
                    <a:pt x="994423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994423" y="406400"/>
                  </a:lnTo>
                  <a:lnTo>
                    <a:pt x="892823" y="203200"/>
                  </a:lnTo>
                  <a:lnTo>
                    <a:pt x="994423" y="0"/>
                  </a:ln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64000"/>
                  </a:srgbClr>
                </a:gs>
                <a:gs pos="100000">
                  <a:srgbClr val="00BF63">
                    <a:alpha val="64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88900" y="-38100"/>
              <a:ext cx="81662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034956" y="5230749"/>
            <a:ext cx="3086100" cy="1543050"/>
            <a:chOff x="0" y="0"/>
            <a:chExt cx="812800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812800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812800" y="406400"/>
                  </a:lnTo>
                  <a:lnTo>
                    <a:pt x="711200" y="203200"/>
                  </a:lnTo>
                  <a:lnTo>
                    <a:pt x="8128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CC0DF">
                    <a:alpha val="65000"/>
                  </a:srgbClr>
                </a:gs>
                <a:gs pos="100000">
                  <a:srgbClr val="FFDE59">
                    <a:alpha val="65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287750" y="5230749"/>
            <a:ext cx="2839180" cy="1543050"/>
            <a:chOff x="0" y="0"/>
            <a:chExt cx="747767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47767" cy="406400"/>
            </a:xfrm>
            <a:custGeom>
              <a:avLst/>
              <a:gdLst/>
              <a:ahLst/>
              <a:cxnLst/>
              <a:rect l="l" t="t" r="r" b="b"/>
              <a:pathLst>
                <a:path w="747767" h="406400">
                  <a:moveTo>
                    <a:pt x="747767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747767" y="406400"/>
                  </a:lnTo>
                  <a:lnTo>
                    <a:pt x="646167" y="203200"/>
                  </a:lnTo>
                  <a:lnTo>
                    <a:pt x="747767" y="0"/>
                  </a:ln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62000"/>
                  </a:srgbClr>
                </a:gs>
                <a:gs pos="100000">
                  <a:srgbClr val="7ED957">
                    <a:alpha val="62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88900" y="-38100"/>
              <a:ext cx="56996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988664" y="8860127"/>
            <a:ext cx="1299336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5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6841936" y="9122089"/>
            <a:ext cx="1592793" cy="1483171"/>
            <a:chOff x="0" y="0"/>
            <a:chExt cx="419501" cy="39062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19501" cy="390629"/>
            </a:xfrm>
            <a:custGeom>
              <a:avLst/>
              <a:gdLst/>
              <a:ahLst/>
              <a:cxnLst/>
              <a:rect l="l" t="t" r="r" b="b"/>
              <a:pathLst>
                <a:path w="419501" h="390629">
                  <a:moveTo>
                    <a:pt x="0" y="0"/>
                  </a:moveTo>
                  <a:lnTo>
                    <a:pt x="419501" y="0"/>
                  </a:lnTo>
                  <a:lnTo>
                    <a:pt x="419501" y="390629"/>
                  </a:lnTo>
                  <a:lnTo>
                    <a:pt x="0" y="390629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419501" cy="428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932525" y="3932848"/>
            <a:ext cx="30861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Reliability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623424" y="3890027"/>
            <a:ext cx="30861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Performance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034956" y="5678741"/>
            <a:ext cx="30861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Usability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040829" y="5678741"/>
            <a:ext cx="30861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Speed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6988664" y="8860127"/>
            <a:ext cx="1299336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412" r="-3688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45911" y="2370133"/>
            <a:ext cx="10475549" cy="6174965"/>
            <a:chOff x="0" y="0"/>
            <a:chExt cx="1232546" cy="7265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2546" cy="726542"/>
            </a:xfrm>
            <a:custGeom>
              <a:avLst/>
              <a:gdLst/>
              <a:ahLst/>
              <a:cxnLst/>
              <a:rect l="l" t="t" r="r" b="b"/>
              <a:pathLst>
                <a:path w="1232546" h="726542">
                  <a:moveTo>
                    <a:pt x="0" y="50800"/>
                  </a:moveTo>
                  <a:lnTo>
                    <a:pt x="616273" y="0"/>
                  </a:lnTo>
                  <a:lnTo>
                    <a:pt x="1232546" y="50800"/>
                  </a:lnTo>
                  <a:lnTo>
                    <a:pt x="1232546" y="675742"/>
                  </a:lnTo>
                  <a:lnTo>
                    <a:pt x="616273" y="726542"/>
                  </a:lnTo>
                  <a:lnTo>
                    <a:pt x="0" y="675742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D9D9D9">
                <a:alpha val="6862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2700"/>
              <a:ext cx="1232546" cy="713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39075" y="611830"/>
            <a:ext cx="10512840" cy="1205644"/>
            <a:chOff x="0" y="0"/>
            <a:chExt cx="2768814" cy="3175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68814" cy="317536"/>
            </a:xfrm>
            <a:custGeom>
              <a:avLst/>
              <a:gdLst/>
              <a:ahLst/>
              <a:cxnLst/>
              <a:rect l="l" t="t" r="r" b="b"/>
              <a:pathLst>
                <a:path w="2768814" h="317536">
                  <a:moveTo>
                    <a:pt x="37558" y="0"/>
                  </a:moveTo>
                  <a:lnTo>
                    <a:pt x="2731256" y="0"/>
                  </a:lnTo>
                  <a:cubicBezTo>
                    <a:pt x="2751999" y="0"/>
                    <a:pt x="2768814" y="16815"/>
                    <a:pt x="2768814" y="37558"/>
                  </a:cubicBezTo>
                  <a:lnTo>
                    <a:pt x="2768814" y="279978"/>
                  </a:lnTo>
                  <a:cubicBezTo>
                    <a:pt x="2768814" y="289939"/>
                    <a:pt x="2764857" y="299492"/>
                    <a:pt x="2757814" y="306535"/>
                  </a:cubicBezTo>
                  <a:cubicBezTo>
                    <a:pt x="2750770" y="313579"/>
                    <a:pt x="2741217" y="317536"/>
                    <a:pt x="2731256" y="317536"/>
                  </a:cubicBezTo>
                  <a:lnTo>
                    <a:pt x="37558" y="317536"/>
                  </a:lnTo>
                  <a:cubicBezTo>
                    <a:pt x="16815" y="317536"/>
                    <a:pt x="0" y="300721"/>
                    <a:pt x="0" y="279978"/>
                  </a:cubicBezTo>
                  <a:lnTo>
                    <a:pt x="0" y="37558"/>
                  </a:lnTo>
                  <a:cubicBezTo>
                    <a:pt x="0" y="27597"/>
                    <a:pt x="3957" y="18044"/>
                    <a:pt x="11000" y="11000"/>
                  </a:cubicBezTo>
                  <a:cubicBezTo>
                    <a:pt x="18044" y="3957"/>
                    <a:pt x="27597" y="0"/>
                    <a:pt x="3755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80000"/>
                  </a:srgbClr>
                </a:gs>
                <a:gs pos="100000">
                  <a:srgbClr val="FFFFFF">
                    <a:alpha val="8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768814" cy="355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590532" y="1638738"/>
            <a:ext cx="964544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3656763" y="3128816"/>
            <a:ext cx="2199630" cy="2122720"/>
          </a:xfrm>
          <a:custGeom>
            <a:avLst/>
            <a:gdLst/>
            <a:ahLst/>
            <a:cxnLst/>
            <a:rect l="l" t="t" r="r" b="b"/>
            <a:pathLst>
              <a:path w="2199630" h="2122720">
                <a:moveTo>
                  <a:pt x="0" y="0"/>
                </a:moveTo>
                <a:lnTo>
                  <a:pt x="2199630" y="0"/>
                </a:lnTo>
                <a:lnTo>
                  <a:pt x="2199630" y="2122720"/>
                </a:lnTo>
                <a:lnTo>
                  <a:pt x="0" y="2122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66964" y="3132993"/>
            <a:ext cx="3536111" cy="3536111"/>
          </a:xfrm>
          <a:custGeom>
            <a:avLst/>
            <a:gdLst/>
            <a:ahLst/>
            <a:cxnLst/>
            <a:rect l="l" t="t" r="r" b="b"/>
            <a:pathLst>
              <a:path w="3536111" h="3536111">
                <a:moveTo>
                  <a:pt x="0" y="0"/>
                </a:moveTo>
                <a:lnTo>
                  <a:pt x="3536110" y="0"/>
                </a:lnTo>
                <a:lnTo>
                  <a:pt x="3536110" y="3536110"/>
                </a:lnTo>
                <a:lnTo>
                  <a:pt x="0" y="35361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075468" y="3127704"/>
            <a:ext cx="2066261" cy="2055993"/>
          </a:xfrm>
          <a:custGeom>
            <a:avLst/>
            <a:gdLst/>
            <a:ahLst/>
            <a:cxnLst/>
            <a:rect l="l" t="t" r="r" b="b"/>
            <a:pathLst>
              <a:path w="2066261" h="2055993">
                <a:moveTo>
                  <a:pt x="0" y="0"/>
                </a:moveTo>
                <a:lnTo>
                  <a:pt x="2066260" y="0"/>
                </a:lnTo>
                <a:lnTo>
                  <a:pt x="2066260" y="2055993"/>
                </a:lnTo>
                <a:lnTo>
                  <a:pt x="0" y="20559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06" r="-1706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075468" y="5391010"/>
            <a:ext cx="2430835" cy="2054881"/>
          </a:xfrm>
          <a:custGeom>
            <a:avLst/>
            <a:gdLst/>
            <a:ahLst/>
            <a:cxnLst/>
            <a:rect l="l" t="t" r="r" b="b"/>
            <a:pathLst>
              <a:path w="2430835" h="2054881">
                <a:moveTo>
                  <a:pt x="0" y="0"/>
                </a:moveTo>
                <a:lnTo>
                  <a:pt x="2430835" y="0"/>
                </a:lnTo>
                <a:lnTo>
                  <a:pt x="2430835" y="2054881"/>
                </a:lnTo>
                <a:lnTo>
                  <a:pt x="0" y="20548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462" b="-13156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656763" y="5404769"/>
            <a:ext cx="2199630" cy="2051006"/>
          </a:xfrm>
          <a:custGeom>
            <a:avLst/>
            <a:gdLst/>
            <a:ahLst/>
            <a:cxnLst/>
            <a:rect l="l" t="t" r="r" b="b"/>
            <a:pathLst>
              <a:path w="2199630" h="2051006">
                <a:moveTo>
                  <a:pt x="0" y="0"/>
                </a:moveTo>
                <a:lnTo>
                  <a:pt x="2199630" y="0"/>
                </a:lnTo>
                <a:lnTo>
                  <a:pt x="2199630" y="2051006"/>
                </a:lnTo>
                <a:lnTo>
                  <a:pt x="0" y="20510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7138720" y="8819790"/>
            <a:ext cx="1299336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5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7062953" y="8981715"/>
            <a:ext cx="1518504" cy="1841767"/>
            <a:chOff x="0" y="0"/>
            <a:chExt cx="399935" cy="48507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99935" cy="485074"/>
            </a:xfrm>
            <a:custGeom>
              <a:avLst/>
              <a:gdLst/>
              <a:ahLst/>
              <a:cxnLst/>
              <a:rect l="l" t="t" r="r" b="b"/>
              <a:pathLst>
                <a:path w="399935" h="485074">
                  <a:moveTo>
                    <a:pt x="0" y="0"/>
                  </a:moveTo>
                  <a:lnTo>
                    <a:pt x="399935" y="0"/>
                  </a:lnTo>
                  <a:lnTo>
                    <a:pt x="399935" y="485074"/>
                  </a:lnTo>
                  <a:lnTo>
                    <a:pt x="0" y="485074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399935" cy="523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46286" y="611951"/>
            <a:ext cx="10582612" cy="99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88"/>
              </a:lnSpc>
            </a:pPr>
            <a:r>
              <a:rPr lang="en-US" sz="5777">
                <a:solidFill>
                  <a:srgbClr val="000000"/>
                </a:solidFill>
                <a:latin typeface="Canva Sans Bold"/>
              </a:rPr>
              <a:t>SOFTWARE REQUIREMENT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138720" y="8956230"/>
            <a:ext cx="1178755" cy="129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0"/>
              </a:lnSpc>
            </a:pPr>
            <a:r>
              <a:rPr lang="en-US" sz="7535">
                <a:solidFill>
                  <a:srgbClr val="000000"/>
                </a:solidFill>
                <a:latin typeface="Canva Sans Bold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638" y="3774370"/>
            <a:ext cx="17087662" cy="5018556"/>
          </a:xfrm>
          <a:custGeom>
            <a:avLst/>
            <a:gdLst/>
            <a:ahLst/>
            <a:cxnLst/>
            <a:rect l="l" t="t" r="r" b="b"/>
            <a:pathLst>
              <a:path w="17087662" h="5018556">
                <a:moveTo>
                  <a:pt x="0" y="0"/>
                </a:moveTo>
                <a:lnTo>
                  <a:pt x="17087662" y="0"/>
                </a:lnTo>
                <a:lnTo>
                  <a:pt x="17087662" y="5018556"/>
                </a:lnTo>
                <a:lnTo>
                  <a:pt x="0" y="5018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4000"/>
            </a:blip>
            <a:stretch>
              <a:fillRect t="-15704" b="-87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1638" y="1246581"/>
            <a:ext cx="16098235" cy="1105607"/>
            <a:chOff x="0" y="0"/>
            <a:chExt cx="4239864" cy="2911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39864" cy="291189"/>
            </a:xfrm>
            <a:custGeom>
              <a:avLst/>
              <a:gdLst/>
              <a:ahLst/>
              <a:cxnLst/>
              <a:rect l="l" t="t" r="r" b="b"/>
              <a:pathLst>
                <a:path w="4239864" h="291189">
                  <a:moveTo>
                    <a:pt x="24527" y="0"/>
                  </a:moveTo>
                  <a:lnTo>
                    <a:pt x="4215338" y="0"/>
                  </a:lnTo>
                  <a:cubicBezTo>
                    <a:pt x="4228883" y="0"/>
                    <a:pt x="4239864" y="10981"/>
                    <a:pt x="4239864" y="24527"/>
                  </a:cubicBezTo>
                  <a:lnTo>
                    <a:pt x="4239864" y="266662"/>
                  </a:lnTo>
                  <a:cubicBezTo>
                    <a:pt x="4239864" y="273167"/>
                    <a:pt x="4237281" y="279405"/>
                    <a:pt x="4232681" y="284005"/>
                  </a:cubicBezTo>
                  <a:cubicBezTo>
                    <a:pt x="4228081" y="288605"/>
                    <a:pt x="4221843" y="291189"/>
                    <a:pt x="4215338" y="291189"/>
                  </a:cubicBezTo>
                  <a:lnTo>
                    <a:pt x="24527" y="291189"/>
                  </a:lnTo>
                  <a:cubicBezTo>
                    <a:pt x="18022" y="291189"/>
                    <a:pt x="11783" y="288605"/>
                    <a:pt x="7184" y="284005"/>
                  </a:cubicBezTo>
                  <a:cubicBezTo>
                    <a:pt x="2584" y="279405"/>
                    <a:pt x="0" y="273167"/>
                    <a:pt x="0" y="266662"/>
                  </a:cubicBezTo>
                  <a:lnTo>
                    <a:pt x="0" y="24527"/>
                  </a:lnTo>
                  <a:cubicBezTo>
                    <a:pt x="0" y="18022"/>
                    <a:pt x="2584" y="11783"/>
                    <a:pt x="7184" y="7184"/>
                  </a:cubicBezTo>
                  <a:cubicBezTo>
                    <a:pt x="11783" y="2584"/>
                    <a:pt x="18022" y="0"/>
                    <a:pt x="2452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90000"/>
                  </a:srgbClr>
                </a:gs>
                <a:gs pos="100000">
                  <a:srgbClr val="FFFFFF">
                    <a:alpha val="9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39864" cy="329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433493" y="1122756"/>
            <a:ext cx="16309678" cy="1127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0"/>
              </a:lnSpc>
            </a:pPr>
            <a:r>
              <a:rPr lang="en-US" sz="6593">
                <a:solidFill>
                  <a:srgbClr val="000000"/>
                </a:solidFill>
                <a:latin typeface="Canva Sans Bold"/>
              </a:rPr>
              <a:t>Method of Software Development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8661" y="2980013"/>
            <a:ext cx="10758628" cy="565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3"/>
              </a:lnSpc>
            </a:pPr>
            <a:r>
              <a:rPr lang="en-US" sz="3273">
                <a:solidFill>
                  <a:srgbClr val="000000"/>
                </a:solidFill>
                <a:latin typeface="Canva Sans Bold"/>
              </a:rPr>
              <a:t>Software Development Life Cycle: Scrum under Agile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138720" y="8962992"/>
            <a:ext cx="1299336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5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579687" y="9022052"/>
            <a:ext cx="2194613" cy="1934813"/>
            <a:chOff x="0" y="0"/>
            <a:chExt cx="578005" cy="5095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78005" cy="509580"/>
            </a:xfrm>
            <a:custGeom>
              <a:avLst/>
              <a:gdLst/>
              <a:ahLst/>
              <a:cxnLst/>
              <a:rect l="l" t="t" r="r" b="b"/>
              <a:pathLst>
                <a:path w="578005" h="509580">
                  <a:moveTo>
                    <a:pt x="0" y="0"/>
                  </a:moveTo>
                  <a:lnTo>
                    <a:pt x="578005" y="0"/>
                  </a:lnTo>
                  <a:lnTo>
                    <a:pt x="578005" y="509580"/>
                  </a:lnTo>
                  <a:lnTo>
                    <a:pt x="0" y="509580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78005" cy="547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805915" y="8962992"/>
            <a:ext cx="1299336" cy="142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Canva Sans Bold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568</Words>
  <Application>Microsoft Office PowerPoint</Application>
  <PresentationFormat>Custom</PresentationFormat>
  <Paragraphs>173</Paragraphs>
  <Slides>37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Now Medium</vt:lpstr>
      <vt:lpstr>Calibri</vt:lpstr>
      <vt:lpstr>Canva Sans</vt:lpstr>
      <vt:lpstr>Canva Sans Bold</vt:lpstr>
      <vt:lpstr>Lucky Bones</vt:lpstr>
      <vt:lpstr>Now</vt:lpstr>
      <vt:lpstr>Arial</vt:lpstr>
      <vt:lpstr>Bryndan Write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 Tour Companion </dc:title>
  <cp:lastModifiedBy>Lenovo</cp:lastModifiedBy>
  <cp:revision>9</cp:revision>
  <dcterms:created xsi:type="dcterms:W3CDTF">2006-08-16T00:00:00Z</dcterms:created>
  <dcterms:modified xsi:type="dcterms:W3CDTF">2024-03-11T06:51:20Z</dcterms:modified>
  <dc:identifier>DAF-nwMUTDc</dc:identifier>
</cp:coreProperties>
</file>